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6" r:id="rId3"/>
    <p:sldId id="307" r:id="rId4"/>
    <p:sldId id="272" r:id="rId5"/>
    <p:sldId id="287" r:id="rId6"/>
    <p:sldId id="288" r:id="rId7"/>
    <p:sldId id="279" r:id="rId8"/>
    <p:sldId id="289" r:id="rId9"/>
    <p:sldId id="290" r:id="rId10"/>
    <p:sldId id="291" r:id="rId11"/>
    <p:sldId id="274" r:id="rId12"/>
    <p:sldId id="292" r:id="rId13"/>
    <p:sldId id="284" r:id="rId14"/>
    <p:sldId id="285" r:id="rId15"/>
    <p:sldId id="293" r:id="rId16"/>
    <p:sldId id="276" r:id="rId17"/>
    <p:sldId id="294" r:id="rId18"/>
    <p:sldId id="295" r:id="rId19"/>
    <p:sldId id="277" r:id="rId20"/>
    <p:sldId id="296" r:id="rId21"/>
    <p:sldId id="297" r:id="rId22"/>
    <p:sldId id="278" r:id="rId23"/>
    <p:sldId id="298" r:id="rId24"/>
    <p:sldId id="299" r:id="rId25"/>
    <p:sldId id="286" r:id="rId26"/>
    <p:sldId id="281" r:id="rId27"/>
    <p:sldId id="300" r:id="rId28"/>
    <p:sldId id="301" r:id="rId29"/>
    <p:sldId id="304" r:id="rId30"/>
    <p:sldId id="305" r:id="rId31"/>
    <p:sldId id="302" r:id="rId32"/>
    <p:sldId id="282" r:id="rId33"/>
    <p:sldId id="283" r:id="rId34"/>
    <p:sldId id="303" r:id="rId35"/>
  </p:sldIdLst>
  <p:sldSz cx="12192000" cy="6858000"/>
  <p:notesSz cx="6797675" cy="9928225"/>
  <p:defaultTextStyle>
    <a:defPPr>
      <a:defRPr lang="de-DE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77589" autoAdjust="0"/>
  </p:normalViewPr>
  <p:slideViewPr>
    <p:cSldViewPr>
      <p:cViewPr>
        <p:scale>
          <a:sx n="79" d="100"/>
          <a:sy n="79" d="100"/>
        </p:scale>
        <p:origin x="1808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uFillTx/>
              </a:defRPr>
            </a:lvl1pPr>
          </a:lstStyle>
          <a:p>
            <a:endParaRPr lang="de-AT"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uFillTx/>
              </a:defRPr>
            </a:lvl1pPr>
          </a:lstStyle>
          <a:p>
            <a:fld id="{204094B0-4543-4390-90BB-5CF8FC8B3D0F}" type="datetimeFigureOut">
              <a:rPr lang="de-AT" smtClean="0">
                <a:uFillTx/>
              </a:rPr>
              <a:pPr/>
              <a:t>10.11.20</a:t>
            </a:fld>
            <a:endParaRPr lang="de-AT">
              <a:uFillTx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uFillTx/>
              </a:defRPr>
            </a:lvl1pPr>
          </a:lstStyle>
          <a:p>
            <a:endParaRPr lang="de-AT">
              <a:uFillTx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uFillTx/>
              </a:defRPr>
            </a:lvl1pPr>
          </a:lstStyle>
          <a:p>
            <a:fld id="{0CEAAFC4-A7BC-40DB-92AE-485AA0D00C8B}" type="slidenum">
              <a:rPr lang="de-AT" smtClean="0">
                <a:uFillTx/>
              </a:rPr>
              <a:pPr/>
              <a:t>‹Nr.›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>
                <a:uFillTx/>
              </a:defRPr>
            </a:lvl1pPr>
          </a:lstStyle>
          <a:p>
            <a:endParaRPr lang="de-AT"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>
                <a:uFillTx/>
              </a:defRPr>
            </a:lvl1pPr>
          </a:lstStyle>
          <a:p>
            <a:fld id="{3E5CA8E9-0CB8-45F1-BB75-59994E78D9B8}" type="datetimeFigureOut">
              <a:rPr lang="de-AT" smtClean="0">
                <a:uFillTx/>
              </a:rPr>
              <a:pPr/>
              <a:t>10.11.20</a:t>
            </a:fld>
            <a:endParaRPr lang="de-AT">
              <a:uFillTx/>
            </a:endParaRP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321" tIns="45661" rIns="91321" bIns="45661" rtlCol="0" anchor="ctr"/>
          <a:lstStyle/>
          <a:p>
            <a:endParaRPr lang="de-AT">
              <a:uFillTx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de-DE">
                <a:uFillTx/>
              </a:rPr>
              <a:t>Textmasterformate durch Klicken bearbeiten</a:t>
            </a:r>
          </a:p>
          <a:p>
            <a:pPr lvl="1"/>
            <a:r>
              <a:rPr lang="de-DE">
                <a:uFillTx/>
              </a:rPr>
              <a:t>Zweite Ebene</a:t>
            </a:r>
          </a:p>
          <a:p>
            <a:pPr lvl="2"/>
            <a:r>
              <a:rPr lang="de-DE">
                <a:uFillTx/>
              </a:rPr>
              <a:t>Dritte Ebene</a:t>
            </a:r>
          </a:p>
          <a:p>
            <a:pPr lvl="3"/>
            <a:r>
              <a:rPr lang="de-DE">
                <a:uFillTx/>
              </a:rPr>
              <a:t>Vierte Ebene</a:t>
            </a:r>
          </a:p>
          <a:p>
            <a:pPr lvl="4"/>
            <a:r>
              <a:rPr lang="de-DE">
                <a:uFillTx/>
              </a:rPr>
              <a:t>Fünfte Ebene</a:t>
            </a:r>
            <a:endParaRPr lang="de-AT">
              <a:uFillTx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>
                <a:uFillTx/>
              </a:defRPr>
            </a:lvl1pPr>
          </a:lstStyle>
          <a:p>
            <a:endParaRPr lang="de-AT">
              <a:uFillTx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>
                <a:uFillTx/>
              </a:defRPr>
            </a:lvl1pPr>
          </a:lstStyle>
          <a:p>
            <a:fld id="{DAC6B391-8451-4D5C-AE22-3C01E2355B18}" type="slidenum">
              <a:rPr lang="de-AT" smtClean="0">
                <a:uFillTx/>
              </a:rPr>
              <a:pPr/>
              <a:t>‹Nr.›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7195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>
              <a:uFillTx/>
            </a:endParaRPr>
          </a:p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010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10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339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11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44548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12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89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13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0413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14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9211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15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766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16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9788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17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4423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18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6879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19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714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4787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20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9948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21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153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22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8656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23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5635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24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5064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26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7840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27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3878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28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0486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29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855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30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1431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3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6244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31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66817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32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855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33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3190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34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94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4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440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5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4798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6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600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7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307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8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336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>
              <a:uFillTx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6B391-8451-4D5C-AE22-3C01E2355B18}" type="slidenum">
              <a:rPr lang="de-AT" smtClean="0">
                <a:uFillTx/>
              </a:rPr>
              <a:pPr/>
              <a:t>9</a:t>
            </a:fld>
            <a:endParaRPr lang="de-AT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861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de-DE" dirty="0">
                <a:uFillTx/>
              </a:rPr>
              <a:t>Titelmasterformat durch Klicken bearbeiten</a:t>
            </a:r>
            <a:endParaRPr lang="de-AT" dirty="0">
              <a:uFillTx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de-DE">
                <a:uFillTx/>
              </a:rPr>
              <a:t>Formatvorlage des Untertitelmasters durch Klicken bearbeiten</a:t>
            </a:r>
            <a:endParaRPr lang="de-AT">
              <a:uFillTx/>
            </a:endParaRPr>
          </a:p>
        </p:txBody>
      </p:sp>
      <p:sp>
        <p:nvSpPr>
          <p:cNvPr id="6" name="Rechteck 5"/>
          <p:cNvSpPr>
            <a:spLocks/>
          </p:cNvSpPr>
          <p:nvPr userDrawn="1"/>
        </p:nvSpPr>
        <p:spPr>
          <a:xfrm>
            <a:off x="119336" y="144016"/>
            <a:ext cx="11737304" cy="170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uFillTx/>
              </a:rPr>
              <a:t>Titelmasterformat durch Klicken bearbeiten</a:t>
            </a:r>
            <a:endParaRPr lang="de-AT">
              <a:uFillTx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>
                <a:uFillTx/>
              </a:rPr>
              <a:t>Textmasterformate durch Klicken bearbeiten</a:t>
            </a:r>
          </a:p>
          <a:p>
            <a:pPr lvl="1"/>
            <a:r>
              <a:rPr lang="de-DE">
                <a:uFillTx/>
              </a:rPr>
              <a:t>Zweite Ebene</a:t>
            </a:r>
          </a:p>
          <a:p>
            <a:pPr lvl="2"/>
            <a:r>
              <a:rPr lang="de-DE">
                <a:uFillTx/>
              </a:rPr>
              <a:t>Dritte Ebene</a:t>
            </a:r>
          </a:p>
          <a:p>
            <a:pPr lvl="3"/>
            <a:r>
              <a:rPr lang="de-DE">
                <a:uFillTx/>
              </a:rPr>
              <a:t>Vierte Ebene</a:t>
            </a:r>
          </a:p>
          <a:p>
            <a:pPr lvl="4"/>
            <a:r>
              <a:rPr lang="de-DE">
                <a:uFillTx/>
              </a:rPr>
              <a:t>Fünfte Ebene</a:t>
            </a:r>
            <a:endParaRPr lang="de-AT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1052737"/>
            <a:ext cx="2743200" cy="5073427"/>
          </a:xfrm>
        </p:spPr>
        <p:txBody>
          <a:bodyPr vert="eaVert"/>
          <a:lstStyle/>
          <a:p>
            <a:r>
              <a:rPr lang="de-DE">
                <a:uFillTx/>
              </a:rPr>
              <a:t>Titelmasterformat durch Klicken bearbeiten</a:t>
            </a:r>
            <a:endParaRPr lang="de-AT">
              <a:uFillTx/>
            </a:endParaRP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052737"/>
            <a:ext cx="8026400" cy="5073427"/>
          </a:xfrm>
        </p:spPr>
        <p:txBody>
          <a:bodyPr vert="eaVert"/>
          <a:lstStyle/>
          <a:p>
            <a:pPr lvl="0"/>
            <a:r>
              <a:rPr lang="de-DE">
                <a:uFillTx/>
              </a:rPr>
              <a:t>Textmasterformate durch Klicken bearbeiten</a:t>
            </a:r>
          </a:p>
          <a:p>
            <a:pPr lvl="1"/>
            <a:r>
              <a:rPr lang="de-DE">
                <a:uFillTx/>
              </a:rPr>
              <a:t>Zweite Ebene</a:t>
            </a:r>
          </a:p>
          <a:p>
            <a:pPr lvl="2"/>
            <a:r>
              <a:rPr lang="de-DE">
                <a:uFillTx/>
              </a:rPr>
              <a:t>Dritte Ebene</a:t>
            </a:r>
          </a:p>
          <a:p>
            <a:pPr lvl="3"/>
            <a:r>
              <a:rPr lang="de-DE">
                <a:uFillTx/>
              </a:rPr>
              <a:t>Vierte Ebene</a:t>
            </a:r>
          </a:p>
          <a:p>
            <a:pPr lvl="4"/>
            <a:r>
              <a:rPr lang="de-DE">
                <a:uFillTx/>
              </a:rPr>
              <a:t>Fünfte Ebene</a:t>
            </a:r>
            <a:endParaRPr lang="de-AT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uFillTx/>
              </a:defRPr>
            </a:lvl1pPr>
          </a:lstStyle>
          <a:p>
            <a:r>
              <a:rPr lang="de-DE" dirty="0">
                <a:uFillTx/>
              </a:rPr>
              <a:t>Titelmasterformat durch Klicken bearbeiten</a:t>
            </a:r>
            <a:endParaRPr lang="de-AT" dirty="0">
              <a:uFillTx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276873"/>
            <a:ext cx="10972800" cy="3849291"/>
          </a:xfrm>
        </p:spPr>
        <p:txBody>
          <a:bodyPr/>
          <a:lstStyle/>
          <a:p>
            <a:pPr lvl="0"/>
            <a:r>
              <a:rPr lang="de-DE" dirty="0">
                <a:uFillTx/>
              </a:rPr>
              <a:t>Textmasterformate durch Klicken bearbeiten</a:t>
            </a:r>
          </a:p>
          <a:p>
            <a:pPr lvl="1"/>
            <a:r>
              <a:rPr lang="de-DE" dirty="0">
                <a:uFillTx/>
              </a:rPr>
              <a:t>Zweite Ebene</a:t>
            </a:r>
          </a:p>
          <a:p>
            <a:pPr lvl="2"/>
            <a:r>
              <a:rPr lang="de-DE" dirty="0">
                <a:uFillTx/>
              </a:rPr>
              <a:t>Dritte Ebene</a:t>
            </a:r>
          </a:p>
          <a:p>
            <a:pPr lvl="3"/>
            <a:r>
              <a:rPr lang="de-DE" dirty="0">
                <a:uFillTx/>
              </a:rPr>
              <a:t>Vierte Ebene</a:t>
            </a:r>
          </a:p>
          <a:p>
            <a:pPr lvl="4"/>
            <a:r>
              <a:rPr lang="de-DE" dirty="0">
                <a:uFillTx/>
              </a:rPr>
              <a:t>Fünfte Ebene</a:t>
            </a:r>
            <a:endParaRPr lang="de-AT" dirty="0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de-DE" dirty="0">
                <a:uFillTx/>
              </a:rPr>
              <a:t>Titelmasterformat durch Klicken bearbeiten</a:t>
            </a:r>
            <a:endParaRPr lang="de-AT" dirty="0">
              <a:uFillTx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de-DE" dirty="0">
                <a:uFillTx/>
              </a:rPr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uFillTx/>
              </a:rPr>
              <a:t>Titelmasterformat durch Klicken bearbeiten</a:t>
            </a:r>
            <a:endParaRPr lang="de-AT" dirty="0">
              <a:uFillTx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276873"/>
            <a:ext cx="5384800" cy="3849291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de-DE" dirty="0">
                <a:uFillTx/>
              </a:rPr>
              <a:t>Textmasterformate durch Klicken bearbeiten</a:t>
            </a:r>
          </a:p>
          <a:p>
            <a:pPr lvl="1"/>
            <a:r>
              <a:rPr lang="de-DE" dirty="0">
                <a:uFillTx/>
              </a:rPr>
              <a:t>Zweite Ebene</a:t>
            </a:r>
          </a:p>
          <a:p>
            <a:pPr lvl="2"/>
            <a:r>
              <a:rPr lang="de-DE" dirty="0">
                <a:uFillTx/>
              </a:rPr>
              <a:t>Dritte Ebene</a:t>
            </a:r>
          </a:p>
          <a:p>
            <a:pPr lvl="3"/>
            <a:r>
              <a:rPr lang="de-DE" dirty="0">
                <a:uFillTx/>
              </a:rPr>
              <a:t>Vierte Ebene</a:t>
            </a:r>
          </a:p>
          <a:p>
            <a:pPr lvl="4"/>
            <a:r>
              <a:rPr lang="de-DE" dirty="0">
                <a:uFillTx/>
              </a:rPr>
              <a:t>Fünfte Ebene</a:t>
            </a:r>
            <a:endParaRPr lang="de-AT" dirty="0">
              <a:uFillTx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276873"/>
            <a:ext cx="5384800" cy="3849291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de-DE" dirty="0">
                <a:uFillTx/>
              </a:rPr>
              <a:t>Textmasterformate durch Klicken bearbeiten</a:t>
            </a:r>
          </a:p>
          <a:p>
            <a:pPr lvl="1"/>
            <a:r>
              <a:rPr lang="de-DE" dirty="0">
                <a:uFillTx/>
              </a:rPr>
              <a:t>Zweite Ebene</a:t>
            </a:r>
          </a:p>
          <a:p>
            <a:pPr lvl="2"/>
            <a:r>
              <a:rPr lang="de-DE" dirty="0">
                <a:uFillTx/>
              </a:rPr>
              <a:t>Dritte Ebene</a:t>
            </a:r>
          </a:p>
          <a:p>
            <a:pPr lvl="3"/>
            <a:r>
              <a:rPr lang="de-DE" dirty="0">
                <a:uFillTx/>
              </a:rPr>
              <a:t>Vierte Ebene</a:t>
            </a:r>
          </a:p>
          <a:p>
            <a:pPr lvl="4"/>
            <a:r>
              <a:rPr lang="de-DE" dirty="0">
                <a:uFillTx/>
              </a:rPr>
              <a:t>Fünfte Ebene</a:t>
            </a:r>
            <a:endParaRPr lang="de-AT" dirty="0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de-DE">
                <a:uFillTx/>
              </a:rPr>
              <a:t>Titelmasterformat durch Klicken bearbeiten</a:t>
            </a:r>
            <a:endParaRPr lang="de-AT">
              <a:uFillTx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2348880"/>
            <a:ext cx="5386917" cy="720080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de-DE" dirty="0">
                <a:uFillTx/>
              </a:rPr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3140968"/>
            <a:ext cx="5386917" cy="2985194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de-DE" dirty="0">
                <a:uFillTx/>
              </a:rPr>
              <a:t>Textmasterformate durch Klicken bearbeiten</a:t>
            </a:r>
          </a:p>
          <a:p>
            <a:pPr lvl="1"/>
            <a:r>
              <a:rPr lang="de-DE" dirty="0">
                <a:uFillTx/>
              </a:rPr>
              <a:t>Zweite Ebene</a:t>
            </a:r>
          </a:p>
          <a:p>
            <a:pPr lvl="2"/>
            <a:r>
              <a:rPr lang="de-DE" dirty="0">
                <a:uFillTx/>
              </a:rPr>
              <a:t>Dritte Ebene</a:t>
            </a:r>
          </a:p>
          <a:p>
            <a:pPr lvl="3"/>
            <a:r>
              <a:rPr lang="de-DE" dirty="0">
                <a:uFillTx/>
              </a:rPr>
              <a:t>Vierte Ebene</a:t>
            </a:r>
          </a:p>
          <a:p>
            <a:pPr lvl="4"/>
            <a:r>
              <a:rPr lang="de-DE" dirty="0">
                <a:uFillTx/>
              </a:rPr>
              <a:t>Fünfte Ebene</a:t>
            </a:r>
            <a:endParaRPr lang="de-AT" dirty="0">
              <a:uFillTx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012" y="2348880"/>
            <a:ext cx="5389033" cy="720080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de-DE" dirty="0">
                <a:uFillTx/>
              </a:rPr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3140968"/>
            <a:ext cx="5389033" cy="2985195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de-DE" dirty="0">
                <a:uFillTx/>
              </a:rPr>
              <a:t>Textmasterformate durch Klicken bearbeiten</a:t>
            </a:r>
          </a:p>
          <a:p>
            <a:pPr lvl="1"/>
            <a:r>
              <a:rPr lang="de-DE" dirty="0">
                <a:uFillTx/>
              </a:rPr>
              <a:t>Zweite Ebene</a:t>
            </a:r>
          </a:p>
          <a:p>
            <a:pPr lvl="2"/>
            <a:r>
              <a:rPr lang="de-DE" dirty="0">
                <a:uFillTx/>
              </a:rPr>
              <a:t>Dritte Ebene</a:t>
            </a:r>
          </a:p>
          <a:p>
            <a:pPr lvl="3"/>
            <a:r>
              <a:rPr lang="de-DE" dirty="0">
                <a:uFillTx/>
              </a:rPr>
              <a:t>Vierte Ebene</a:t>
            </a:r>
          </a:p>
          <a:p>
            <a:pPr lvl="4"/>
            <a:r>
              <a:rPr lang="de-DE" dirty="0">
                <a:uFillTx/>
              </a:rPr>
              <a:t>Fünfte Ebene</a:t>
            </a:r>
            <a:endParaRPr lang="de-AT" dirty="0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uFillTx/>
              </a:rPr>
              <a:t>Titelmasterformat durch Klicken bearbeiten</a:t>
            </a:r>
            <a:endParaRPr lang="de-AT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393" y="1052736"/>
            <a:ext cx="4011084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de-DE">
                <a:uFillTx/>
              </a:rPr>
              <a:t>Titelmasterformat durch Klicken bearbeiten</a:t>
            </a:r>
            <a:endParaRPr lang="de-AT">
              <a:uFillTx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1052737"/>
            <a:ext cx="6815667" cy="5073427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de-DE">
                <a:uFillTx/>
              </a:rPr>
              <a:t>Textmasterformate durch Klicken bearbeiten</a:t>
            </a:r>
          </a:p>
          <a:p>
            <a:pPr lvl="1"/>
            <a:r>
              <a:rPr lang="de-DE">
                <a:uFillTx/>
              </a:rPr>
              <a:t>Zweite Ebene</a:t>
            </a:r>
          </a:p>
          <a:p>
            <a:pPr lvl="2"/>
            <a:r>
              <a:rPr lang="de-DE">
                <a:uFillTx/>
              </a:rPr>
              <a:t>Dritte Ebene</a:t>
            </a:r>
          </a:p>
          <a:p>
            <a:pPr lvl="3"/>
            <a:r>
              <a:rPr lang="de-DE">
                <a:uFillTx/>
              </a:rPr>
              <a:t>Vierte Ebene</a:t>
            </a:r>
          </a:p>
          <a:p>
            <a:pPr lvl="4"/>
            <a:r>
              <a:rPr lang="de-DE">
                <a:uFillTx/>
              </a:rPr>
              <a:t>Fünfte Ebene</a:t>
            </a:r>
            <a:endParaRPr lang="de-AT">
              <a:uFillTx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2204864"/>
            <a:ext cx="4011084" cy="3921299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de-DE">
                <a:uFillTx/>
              </a:rPr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de-DE">
                <a:uFillTx/>
              </a:rPr>
              <a:t>Titelmasterformat durch Klicken bearbeiten</a:t>
            </a:r>
            <a:endParaRPr lang="de-AT">
              <a:uFillTx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908720"/>
            <a:ext cx="7315200" cy="381885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de-AT">
              <a:uFillTx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de-DE">
                <a:uFillTx/>
              </a:rPr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3392" y="1268760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>
                <a:uFillTx/>
              </a:rPr>
              <a:t>Titelmasterformat durch Klicken bearbeiten</a:t>
            </a:r>
            <a:endParaRPr lang="de-AT" dirty="0">
              <a:uFillTx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276873"/>
            <a:ext cx="109728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>
                <a:uFillTx/>
              </a:rPr>
              <a:t>Textmasterformate durch Klicken bearbeiten</a:t>
            </a:r>
          </a:p>
          <a:p>
            <a:pPr lvl="1"/>
            <a:r>
              <a:rPr lang="de-DE" dirty="0">
                <a:uFillTx/>
              </a:rPr>
              <a:t>Zweite Ebene</a:t>
            </a:r>
          </a:p>
          <a:p>
            <a:pPr lvl="2"/>
            <a:r>
              <a:rPr lang="de-DE" dirty="0">
                <a:uFillTx/>
              </a:rPr>
              <a:t>Dritte Ebene</a:t>
            </a:r>
          </a:p>
          <a:p>
            <a:pPr lvl="3"/>
            <a:r>
              <a:rPr lang="de-DE" dirty="0">
                <a:uFillTx/>
              </a:rPr>
              <a:t>Vierte Ebene</a:t>
            </a:r>
          </a:p>
          <a:p>
            <a:pPr lvl="4"/>
            <a:r>
              <a:rPr lang="de-DE" dirty="0">
                <a:uFillTx/>
              </a:rPr>
              <a:t>Fünfte Ebene</a:t>
            </a:r>
            <a:endParaRPr lang="de-AT" dirty="0">
              <a:uFillTx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 flipH="1">
            <a:off x="1271464" y="980728"/>
            <a:ext cx="103691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fflp\Desktop\feuerwehr_korpsabzeichen_transparent.gif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1" y="188640"/>
            <a:ext cx="840093" cy="1008112"/>
          </a:xfrm>
          <a:prstGeom prst="rect">
            <a:avLst/>
          </a:prstGeom>
          <a:noFill/>
        </p:spPr>
      </p:pic>
      <p:sp>
        <p:nvSpPr>
          <p:cNvPr id="13" name="Textfeld 12"/>
          <p:cNvSpPr txBox="1">
            <a:spLocks/>
          </p:cNvSpPr>
          <p:nvPr userDrawn="1"/>
        </p:nvSpPr>
        <p:spPr>
          <a:xfrm>
            <a:off x="263352" y="6309321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7C46758-3D87-49F3-9CD3-32CE34E748CC}" type="slidenum">
              <a:rPr lang="de-AT" sz="1200" b="1" smtClean="0">
                <a:solidFill>
                  <a:schemeClr val="bg1">
                    <a:lumMod val="65000"/>
                  </a:schemeClr>
                </a:solidFill>
                <a:uFillTx/>
              </a:rPr>
              <a:t>‹Nr.›</a:t>
            </a:fld>
            <a:endParaRPr lang="de-AT" sz="1200" b="1" dirty="0">
              <a:solidFill>
                <a:schemeClr val="bg1">
                  <a:lumMod val="65000"/>
                </a:schemeClr>
              </a:solidFill>
              <a:uFillTx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7AE973E-D3DD-8941-8762-E905A59FB8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589" y="297187"/>
            <a:ext cx="3235858" cy="674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A40000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de-DE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Dienstpostenplan der </a:t>
            </a:r>
            <a:br>
              <a:rPr lang="de-AT" dirty="0">
                <a:uFillTx/>
              </a:rPr>
            </a:br>
            <a:r>
              <a:rPr lang="de-AT" dirty="0">
                <a:uFillTx/>
              </a:rPr>
              <a:t>Feuerwehr XY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7317FE8-2892-3940-9819-4430FFF4D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Verwaltungswart f. Finanzen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93ADD141-A66C-4F18-83E2-C9FA7B94F14D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Ist für die Führung der Kassa zuständig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Erstellt am Ende des Jahres einen Rechnungsabschluss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Organisiert die Haussammlungen</a:t>
            </a:r>
          </a:p>
        </p:txBody>
      </p:sp>
    </p:spTree>
    <p:extLst>
      <p:ext uri="{BB962C8B-B14F-4D97-AF65-F5344CB8AC3E}">
        <p14:creationId xmlns:p14="http://schemas.microsoft.com/office/powerpoint/2010/main" val="235501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Zugskommandanten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Zugskommandant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7AE5B4-6123-8A42-8CA1-23F81E8D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Zugskommandant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8FAB54D-2F1B-DF44-BAC9-AB3079F0AFF3}"/>
              </a:ext>
            </a:extLst>
          </p:cNvPr>
          <p:cNvSpPr txBox="1"/>
          <p:nvPr/>
        </p:nvSpPr>
        <p:spPr>
          <a:xfrm>
            <a:off x="1698694" y="441266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84F9FD4-9C17-194B-B012-408D639786FA}"/>
              </a:ext>
            </a:extLst>
          </p:cNvPr>
          <p:cNvSpPr/>
          <p:nvPr/>
        </p:nvSpPr>
        <p:spPr>
          <a:xfrm>
            <a:off x="1199456" y="321297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FCCB9C9-A22A-F841-80A8-6A9EF9D27D9B}"/>
              </a:ext>
            </a:extLst>
          </p:cNvPr>
          <p:cNvSpPr txBox="1"/>
          <p:nvPr/>
        </p:nvSpPr>
        <p:spPr>
          <a:xfrm>
            <a:off x="7531342" y="441266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9F60731-5FD3-7047-AFB2-E98AB826E776}"/>
              </a:ext>
            </a:extLst>
          </p:cNvPr>
          <p:cNvSpPr/>
          <p:nvPr/>
        </p:nvSpPr>
        <p:spPr>
          <a:xfrm>
            <a:off x="7032104" y="321297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91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Zugskommandanten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FBBC7911-6B62-4E82-9E7C-CAC942F90ED7}"/>
              </a:ext>
            </a:extLst>
          </p:cNvPr>
          <p:cNvSpPr txBox="1">
            <a:spLocks/>
          </p:cNvSpPr>
          <p:nvPr/>
        </p:nvSpPr>
        <p:spPr>
          <a:xfrm>
            <a:off x="595808" y="2204864"/>
            <a:ext cx="10009112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des Zuges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Mitarbeit bei der Erstellung des Ausbildungsplanes und bei der praktischen Umsetzung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Koordiniert die Ausbildung seiner Gruppen und Gruppenkommandanten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Planung und Durchführung von praktischen Einsatzübungen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Information seiner Gruppenkommandanten</a:t>
            </a:r>
          </a:p>
        </p:txBody>
      </p:sp>
    </p:spTree>
    <p:extLst>
      <p:ext uri="{BB962C8B-B14F-4D97-AF65-F5344CB8AC3E}">
        <p14:creationId xmlns:p14="http://schemas.microsoft.com/office/powerpoint/2010/main" val="303134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Gruppenkommandanten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Gruppenkommandanten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7AE5B4-6123-8A42-8CA1-23F81E8D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Gruppenkommandanten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8FAB54D-2F1B-DF44-BAC9-AB3079F0AFF3}"/>
              </a:ext>
            </a:extLst>
          </p:cNvPr>
          <p:cNvSpPr txBox="1"/>
          <p:nvPr/>
        </p:nvSpPr>
        <p:spPr>
          <a:xfrm>
            <a:off x="1698694" y="441266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84F9FD4-9C17-194B-B012-408D639786FA}"/>
              </a:ext>
            </a:extLst>
          </p:cNvPr>
          <p:cNvSpPr/>
          <p:nvPr/>
        </p:nvSpPr>
        <p:spPr>
          <a:xfrm>
            <a:off x="1199456" y="321297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FCCB9C9-A22A-F841-80A8-6A9EF9D27D9B}"/>
              </a:ext>
            </a:extLst>
          </p:cNvPr>
          <p:cNvSpPr txBox="1"/>
          <p:nvPr/>
        </p:nvSpPr>
        <p:spPr>
          <a:xfrm>
            <a:off x="7531342" y="441266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9F60731-5FD3-7047-AFB2-E98AB826E776}"/>
              </a:ext>
            </a:extLst>
          </p:cNvPr>
          <p:cNvSpPr/>
          <p:nvPr/>
        </p:nvSpPr>
        <p:spPr>
          <a:xfrm>
            <a:off x="7032104" y="321297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52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Gruppenkommandanten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Gruppenkommandanten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7AE5B4-6123-8A42-8CA1-23F81E8D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Gruppenkommandanten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8FAB54D-2F1B-DF44-BAC9-AB3079F0AFF3}"/>
              </a:ext>
            </a:extLst>
          </p:cNvPr>
          <p:cNvSpPr txBox="1"/>
          <p:nvPr/>
        </p:nvSpPr>
        <p:spPr>
          <a:xfrm>
            <a:off x="1698694" y="441266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84F9FD4-9C17-194B-B012-408D639786FA}"/>
              </a:ext>
            </a:extLst>
          </p:cNvPr>
          <p:cNvSpPr/>
          <p:nvPr/>
        </p:nvSpPr>
        <p:spPr>
          <a:xfrm>
            <a:off x="1199456" y="321297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FCCB9C9-A22A-F841-80A8-6A9EF9D27D9B}"/>
              </a:ext>
            </a:extLst>
          </p:cNvPr>
          <p:cNvSpPr txBox="1"/>
          <p:nvPr/>
        </p:nvSpPr>
        <p:spPr>
          <a:xfrm>
            <a:off x="7531342" y="441266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9F60731-5FD3-7047-AFB2-E98AB826E776}"/>
              </a:ext>
            </a:extLst>
          </p:cNvPr>
          <p:cNvSpPr/>
          <p:nvPr/>
        </p:nvSpPr>
        <p:spPr>
          <a:xfrm>
            <a:off x="7032104" y="321297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67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Gruppenkommandanten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99D2D246-0E63-4E64-9498-FBD047F423ED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einer Gruppe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Zuständig für die Ausbildung einer Gruppe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Information einer Gruppe</a:t>
            </a:r>
          </a:p>
        </p:txBody>
      </p:sp>
    </p:spTree>
    <p:extLst>
      <p:ext uri="{BB962C8B-B14F-4D97-AF65-F5344CB8AC3E}">
        <p14:creationId xmlns:p14="http://schemas.microsoft.com/office/powerpoint/2010/main" val="224903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Technischer Dienst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Leiter des technischen Dienstes (Gerätemeister)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D8ADBC1-5F2C-8242-A06F-2C55EE439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Gerätewart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3E9BAC9-3E57-FA4E-820C-987C01BC7C41}"/>
              </a:ext>
            </a:extLst>
          </p:cNvPr>
          <p:cNvSpPr txBox="1"/>
          <p:nvPr/>
        </p:nvSpPr>
        <p:spPr>
          <a:xfrm>
            <a:off x="2130742" y="4382948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BB05FA2-1D8B-5B45-B5B1-160F5416C276}"/>
              </a:ext>
            </a:extLst>
          </p:cNvPr>
          <p:cNvSpPr/>
          <p:nvPr/>
        </p:nvSpPr>
        <p:spPr>
          <a:xfrm>
            <a:off x="1631504" y="3183260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371FE8-384E-594D-BAA5-FF83499D02ED}"/>
              </a:ext>
            </a:extLst>
          </p:cNvPr>
          <p:cNvSpPr txBox="1"/>
          <p:nvPr/>
        </p:nvSpPr>
        <p:spPr>
          <a:xfrm>
            <a:off x="7387326" y="438406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47D7242-8BE6-DC45-B46D-3172BED690B4}"/>
              </a:ext>
            </a:extLst>
          </p:cNvPr>
          <p:cNvSpPr/>
          <p:nvPr/>
        </p:nvSpPr>
        <p:spPr>
          <a:xfrm>
            <a:off x="6888088" y="318437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98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Leiters des technischen Dienstes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3065486D-BEB4-4285-9B5A-9944A5E263BF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3960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Koordiniert die Arbeit der Gerätewarte und deren Weiterbildung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Aus- und Weiterbildung von Maschinisten und Einsatzfahrern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der erforderlichen Karteien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Unterstützung der Zugs- und Gruppenkommandanten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Feuerwehrhausinstandhaltung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Verbrauchsstoffe- und Lagerverwaltung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Gerätewartung und Überprüfung laut Handbuch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79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Gerätewarts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1B7A2C6F-0E24-4FE1-8BAE-DC8892BABC75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23042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Mitwirkung bei der Geräteschulung und Ausbildung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Koordinierung Zusammenarbeit mit Maschinisten und Einsatzfahrern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Pflege, Wartung und Überprüfung der Geräte und des Feuerwehrhauses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der Fahrzeug- und Prüfkarteien gemeinsam mit dem Gerätemeister</a:t>
            </a:r>
          </a:p>
        </p:txBody>
      </p:sp>
    </p:spTree>
    <p:extLst>
      <p:ext uri="{BB962C8B-B14F-4D97-AF65-F5344CB8AC3E}">
        <p14:creationId xmlns:p14="http://schemas.microsoft.com/office/powerpoint/2010/main" val="140376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Technischer Dienst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Gerätewart für Atemschutz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D8ADBC1-5F2C-8242-A06F-2C55EE439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3055" y="2296093"/>
            <a:ext cx="5389033" cy="72008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Gerätewart für Funk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84F78A4-90F5-8A40-B9E7-0D47A1051817}"/>
              </a:ext>
            </a:extLst>
          </p:cNvPr>
          <p:cNvSpPr txBox="1"/>
          <p:nvPr/>
        </p:nvSpPr>
        <p:spPr>
          <a:xfrm>
            <a:off x="1914718" y="441263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7BE4353-120B-A74F-9469-E66CC82D6BBB}"/>
              </a:ext>
            </a:extLst>
          </p:cNvPr>
          <p:cNvSpPr/>
          <p:nvPr/>
        </p:nvSpPr>
        <p:spPr>
          <a:xfrm>
            <a:off x="1415480" y="321294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F157278-7467-7A4E-B559-AEB66B627382}"/>
              </a:ext>
            </a:extLst>
          </p:cNvPr>
          <p:cNvSpPr txBox="1"/>
          <p:nvPr/>
        </p:nvSpPr>
        <p:spPr>
          <a:xfrm>
            <a:off x="8179414" y="4412634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F925C3B-637C-0848-AE50-DCB159F12EE0}"/>
              </a:ext>
            </a:extLst>
          </p:cNvPr>
          <p:cNvSpPr/>
          <p:nvPr/>
        </p:nvSpPr>
        <p:spPr>
          <a:xfrm>
            <a:off x="7680176" y="321294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92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Feuerwehrkommando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2348880"/>
            <a:ext cx="9577064" cy="3240360"/>
          </a:xfrm>
        </p:spPr>
        <p:txBody>
          <a:bodyPr>
            <a:normAutofit/>
          </a:bodyPr>
          <a:lstStyle/>
          <a:p>
            <a:r>
              <a:rPr lang="de-DE" dirty="0"/>
              <a:t>Feuerwehrkommandant</a:t>
            </a:r>
          </a:p>
          <a:p>
            <a:r>
              <a:rPr lang="de-DE" dirty="0"/>
              <a:t>Feuerwehrkommandant Stellvertreter</a:t>
            </a:r>
          </a:p>
          <a:p>
            <a:r>
              <a:rPr lang="de-DE" dirty="0"/>
              <a:t>Verwalter (Leiter des Verwaltungsdienstes)</a:t>
            </a:r>
          </a:p>
          <a:p>
            <a:r>
              <a:rPr lang="de-DE" dirty="0"/>
              <a:t>Gerätemeister (Leiter des technischen Dienstes) </a:t>
            </a:r>
          </a:p>
          <a:p>
            <a:r>
              <a:rPr lang="de-DE" dirty="0"/>
              <a:t>Feuerwehrjugendleiter</a:t>
            </a:r>
          </a:p>
          <a:p>
            <a:r>
              <a:rPr lang="de-DE" dirty="0"/>
              <a:t>Zugskommandanten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13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Gerätewartes für Atemschutz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F014E145-26C9-444E-B4BE-789AE602E1F4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Schulung und Ausbildung der Atemschutzgeräteträger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Wartung und Überprüfung der Atemschutzgeräte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Instandhaltung der Geräte und Führung der Prüfkartei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der Untersuchungsaufzeichnungen</a:t>
            </a:r>
          </a:p>
        </p:txBody>
      </p:sp>
    </p:spTree>
    <p:extLst>
      <p:ext uri="{BB962C8B-B14F-4D97-AF65-F5344CB8AC3E}">
        <p14:creationId xmlns:p14="http://schemas.microsoft.com/office/powerpoint/2010/main" val="201552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</a:t>
            </a:r>
            <a:r>
              <a:rPr lang="de-AT" dirty="0"/>
              <a:t>des Gerätewartes für Funk</a:t>
            </a:r>
            <a:endParaRPr lang="de-AT" dirty="0">
              <a:uFillTx/>
            </a:endParaRP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403F111A-18E4-4DF7-94AC-787AC6667ECC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18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Schulung und Ausbildung der Funker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Wartung und Überprüfung der Funkgeräte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Instandhaltung der Geräte und Führung der Prüfkartei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Koordinierung der monatlichen Sirenenprobe und Betreuung der Sirene</a:t>
            </a:r>
          </a:p>
        </p:txBody>
      </p:sp>
    </p:spTree>
    <p:extLst>
      <p:ext uri="{BB962C8B-B14F-4D97-AF65-F5344CB8AC3E}">
        <p14:creationId xmlns:p14="http://schemas.microsoft.com/office/powerpoint/2010/main" val="177723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1267864"/>
            <a:ext cx="10972800" cy="936104"/>
          </a:xfrm>
        </p:spPr>
        <p:txBody>
          <a:bodyPr/>
          <a:lstStyle/>
          <a:p>
            <a:r>
              <a:rPr lang="de-AT" dirty="0">
                <a:uFillTx/>
              </a:rPr>
              <a:t>Feuerwehrjugend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2394043"/>
            <a:ext cx="5386917" cy="720080"/>
          </a:xfrm>
        </p:spPr>
        <p:txBody>
          <a:bodyPr>
            <a:noAutofit/>
          </a:bodyPr>
          <a:lstStyle/>
          <a:p>
            <a:r>
              <a:rPr lang="de-DE" sz="2000" dirty="0"/>
              <a:t>Feuerwehrjugendleiter</a:t>
            </a:r>
          </a:p>
          <a:p>
            <a:r>
              <a:rPr lang="de-DE" sz="2000" dirty="0"/>
              <a:t>Dienstgrad Vorname Nachname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8B537227-3840-E142-9079-32C8004D86E0}"/>
              </a:ext>
            </a:extLst>
          </p:cNvPr>
          <p:cNvSpPr txBox="1">
            <a:spLocks/>
          </p:cNvSpPr>
          <p:nvPr/>
        </p:nvSpPr>
        <p:spPr>
          <a:xfrm>
            <a:off x="8586059" y="2394043"/>
            <a:ext cx="5389033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Feuerwehrjugendbetreuer</a:t>
            </a:r>
          </a:p>
          <a:p>
            <a:r>
              <a:rPr lang="de-DE" sz="2000" dirty="0"/>
              <a:t>Dienstgrad Vorname Nachname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AE150BA-ED79-1141-8040-0EDC51012219}"/>
              </a:ext>
            </a:extLst>
          </p:cNvPr>
          <p:cNvSpPr txBox="1"/>
          <p:nvPr/>
        </p:nvSpPr>
        <p:spPr>
          <a:xfrm>
            <a:off x="1482670" y="4390920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3254CB9-3A21-F148-A56C-C030C5D580B1}"/>
              </a:ext>
            </a:extLst>
          </p:cNvPr>
          <p:cNvSpPr/>
          <p:nvPr/>
        </p:nvSpPr>
        <p:spPr>
          <a:xfrm>
            <a:off x="983432" y="3191232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2E06A8C-6A68-F34E-9E2C-BD127749E460}"/>
              </a:ext>
            </a:extLst>
          </p:cNvPr>
          <p:cNvSpPr txBox="1"/>
          <p:nvPr/>
        </p:nvSpPr>
        <p:spPr>
          <a:xfrm>
            <a:off x="9403550" y="4390920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CE73EAB-8796-BE4E-A257-4CBFD8F9877A}"/>
              </a:ext>
            </a:extLst>
          </p:cNvPr>
          <p:cNvSpPr/>
          <p:nvPr/>
        </p:nvSpPr>
        <p:spPr>
          <a:xfrm>
            <a:off x="8904312" y="3191232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CEDD83F5-A968-B646-AC55-8881D7DBE46B}"/>
              </a:ext>
            </a:extLst>
          </p:cNvPr>
          <p:cNvSpPr txBox="1">
            <a:spLocks/>
          </p:cNvSpPr>
          <p:nvPr/>
        </p:nvSpPr>
        <p:spPr>
          <a:xfrm>
            <a:off x="4603668" y="2408891"/>
            <a:ext cx="5389033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Feuerwehrjugendbetreuer</a:t>
            </a:r>
          </a:p>
          <a:p>
            <a:r>
              <a:rPr lang="de-DE" sz="2000" dirty="0"/>
              <a:t>Dienstgrad Vorname Nachname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B055DC7-9FF5-2F48-BC43-D79D2444C53B}"/>
              </a:ext>
            </a:extLst>
          </p:cNvPr>
          <p:cNvSpPr txBox="1"/>
          <p:nvPr/>
        </p:nvSpPr>
        <p:spPr>
          <a:xfrm>
            <a:off x="5659134" y="4405768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0E1B6E8-3E95-6847-A79B-90575EFA2F4B}"/>
              </a:ext>
            </a:extLst>
          </p:cNvPr>
          <p:cNvSpPr/>
          <p:nvPr/>
        </p:nvSpPr>
        <p:spPr>
          <a:xfrm>
            <a:off x="5159896" y="3206080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86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Feuerwehrjugendleiters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DA0FFFC-814B-4E26-8F6F-35A71C3DA858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und Betreuung der Feuerwehrjugend</a:t>
            </a:r>
          </a:p>
        </p:txBody>
      </p:sp>
    </p:spTree>
    <p:extLst>
      <p:ext uri="{BB962C8B-B14F-4D97-AF65-F5344CB8AC3E}">
        <p14:creationId xmlns:p14="http://schemas.microsoft.com/office/powerpoint/2010/main" val="2087695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Feuerwehrjugendbetreuers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CA8B14F1-EE0A-4C22-BAFA-C361F24A2E10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und Betreuung der Feuerwehrjugend</a:t>
            </a:r>
          </a:p>
        </p:txBody>
      </p:sp>
    </p:spTree>
    <p:extLst>
      <p:ext uri="{BB962C8B-B14F-4D97-AF65-F5344CB8AC3E}">
        <p14:creationId xmlns:p14="http://schemas.microsoft.com/office/powerpoint/2010/main" val="39958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0D4A1-FC6D-D84D-9DC7-91D51A00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367" y="2996952"/>
            <a:ext cx="10363200" cy="1362075"/>
          </a:xfrm>
        </p:spPr>
        <p:txBody>
          <a:bodyPr/>
          <a:lstStyle/>
          <a:p>
            <a:r>
              <a:rPr lang="de-DE" dirty="0"/>
              <a:t>BFKDO und LFK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B5A6ED-7EFE-DB42-B3D4-BCD182B71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3367" y="4653136"/>
            <a:ext cx="10363200" cy="1500187"/>
          </a:xfrm>
        </p:spPr>
        <p:txBody>
          <a:bodyPr/>
          <a:lstStyle/>
          <a:p>
            <a:r>
              <a:rPr lang="de-DE" dirty="0"/>
              <a:t>Diese Personen und deren Funktion solltest Du ganz speziell für den Wissenstest können!</a:t>
            </a:r>
          </a:p>
        </p:txBody>
      </p:sp>
    </p:spTree>
    <p:extLst>
      <p:ext uri="{BB962C8B-B14F-4D97-AF65-F5344CB8AC3E}">
        <p14:creationId xmlns:p14="http://schemas.microsoft.com/office/powerpoint/2010/main" val="116640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123" y="1628800"/>
            <a:ext cx="5386917" cy="720080"/>
          </a:xfrm>
        </p:spPr>
        <p:txBody>
          <a:bodyPr>
            <a:noAutofit/>
          </a:bodyPr>
          <a:lstStyle/>
          <a:p>
            <a:r>
              <a:rPr lang="de-DE" sz="2000" dirty="0"/>
              <a:t>Bezirksfeuerwehrkommandant</a:t>
            </a:r>
          </a:p>
          <a:p>
            <a:r>
              <a:rPr lang="de-DE" sz="2000" dirty="0"/>
              <a:t>OBR Ing. Gerald </a:t>
            </a:r>
            <a:r>
              <a:rPr lang="de-DE" sz="2000" dirty="0" err="1"/>
              <a:t>Klemenschitz</a:t>
            </a:r>
            <a:endParaRPr lang="de-DE" sz="2000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7AE5B4-6123-8A42-8CA1-23F81E8D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88" y="1628800"/>
            <a:ext cx="5389033" cy="720080"/>
          </a:xfrm>
        </p:spPr>
        <p:txBody>
          <a:bodyPr>
            <a:noAutofit/>
          </a:bodyPr>
          <a:lstStyle/>
          <a:p>
            <a:r>
              <a:rPr lang="de-DE" sz="2000" dirty="0"/>
              <a:t>Bezirksreferent für Feuerwehrjugend</a:t>
            </a:r>
          </a:p>
          <a:p>
            <a:r>
              <a:rPr lang="de-DE" sz="2000" dirty="0"/>
              <a:t>HBI Julia </a:t>
            </a:r>
            <a:r>
              <a:rPr lang="de-DE" sz="2000" dirty="0" err="1"/>
              <a:t>Ivancsits</a:t>
            </a:r>
            <a:r>
              <a:rPr lang="de-DE" sz="2000" dirty="0"/>
              <a:t> </a:t>
            </a:r>
            <a:r>
              <a:rPr lang="de-DE" sz="2000" dirty="0" err="1"/>
              <a:t>Msc</a:t>
            </a:r>
            <a:endParaRPr lang="de-DE" sz="2000" dirty="0"/>
          </a:p>
        </p:txBody>
      </p:sp>
      <p:pic>
        <p:nvPicPr>
          <p:cNvPr id="6" name="Grafik 5" descr="Ein Bild, das Person, Wand, Mann, drinnen enthält.&#10;&#10;Automatisch generierte Beschreibung">
            <a:extLst>
              <a:ext uri="{FF2B5EF4-FFF2-40B4-BE49-F238E27FC236}">
                <a16:creationId xmlns:a16="http://schemas.microsoft.com/office/drawing/2014/main" id="{5C5009EE-7475-2843-B2BC-8685EDCF2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3" b="96869" l="1246" r="98646">
                        <a14:foregroundMark x1="48104" y1="13420" x2="61918" y2="11346"/>
                        <a14:foregroundMark x1="45829" y1="6873" x2="65330" y2="7483"/>
                        <a14:foregroundMark x1="65330" y1="7483" x2="66522" y2="8255"/>
                        <a14:foregroundMark x1="26977" y1="66531" x2="6392" y2="67263"/>
                        <a14:foregroundMark x1="6392" y1="67263" x2="1246" y2="69622"/>
                        <a14:foregroundMark x1="78927" y1="65474" x2="97291" y2="73078"/>
                        <a14:foregroundMark x1="95450" y1="79260" x2="86186" y2="93209"/>
                        <a14:foregroundMark x1="86186" y1="93209" x2="56609" y2="96177"/>
                        <a14:foregroundMark x1="56609" y1="96177" x2="28819" y2="91338"/>
                        <a14:foregroundMark x1="22860" y1="70638" x2="1842" y2="77837"/>
                        <a14:foregroundMark x1="1842" y1="77837" x2="10022" y2="94713"/>
                        <a14:foregroundMark x1="10022" y1="94713" x2="63218" y2="93697"/>
                        <a14:foregroundMark x1="63218" y1="93697" x2="76056" y2="80846"/>
                        <a14:foregroundMark x1="76056" y1="80846" x2="95016" y2="75681"/>
                        <a14:foregroundMark x1="95016" y1="75681" x2="98646" y2="76169"/>
                        <a14:foregroundMark x1="98646" y1="91338" x2="79848" y2="99146"/>
                        <a14:foregroundMark x1="79848" y1="99146" x2="16793" y2="98983"/>
                        <a14:foregroundMark x1="16793" y1="98983" x2="40141" y2="96503"/>
                        <a14:foregroundMark x1="40141" y1="96503" x2="98646" y2="96869"/>
                        <a14:foregroundMark x1="74756" y1="75478" x2="66522" y2="82717"/>
                        <a14:foregroundMark x1="24215" y1="70638" x2="23294" y2="78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662" y="2492896"/>
            <a:ext cx="2487919" cy="331482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Grafik 17" descr="Ein Bild, das Person, Mann, tragen, rot enthält.&#10;&#10;Automatisch generierte Beschreibung">
            <a:extLst>
              <a:ext uri="{FF2B5EF4-FFF2-40B4-BE49-F238E27FC236}">
                <a16:creationId xmlns:a16="http://schemas.microsoft.com/office/drawing/2014/main" id="{9C1E55AF-4F66-054F-BD61-53FD4A619E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17" b="98606" l="291" r="96281">
                        <a14:foregroundMark x1="37536" y1="16340" x2="56188" y2="11068"/>
                        <a14:foregroundMark x1="56188" y1="11068" x2="34863" y2="9020"/>
                        <a14:foregroundMark x1="34863" y1="9020" x2="20976" y2="24924"/>
                        <a14:foregroundMark x1="32946" y1="6318" x2="52702" y2="3660"/>
                        <a14:foregroundMark x1="52702" y1="3660" x2="58222" y2="6013"/>
                        <a14:foregroundMark x1="26961" y1="58344" x2="12551" y2="70109"/>
                        <a14:foregroundMark x1="12551" y1="70109" x2="291" y2="75207"/>
                        <a14:foregroundMark x1="71993" y1="58344" x2="86519" y2="69150"/>
                        <a14:foregroundMark x1="86519" y1="69150" x2="92679" y2="84227"/>
                        <a14:foregroundMark x1="92679" y1="84227" x2="69320" y2="92723"/>
                        <a14:foregroundMark x1="69320" y1="92723" x2="13016" y2="90763"/>
                        <a14:foregroundMark x1="13016" y1="90763" x2="22719" y2="72200"/>
                        <a14:foregroundMark x1="22719" y1="72200" x2="37536" y2="70719"/>
                        <a14:foregroundMark x1="12260" y1="83486" x2="22719" y2="95861"/>
                        <a14:foregroundMark x1="22719" y1="95861" x2="67868" y2="92418"/>
                        <a14:foregroundMark x1="67868" y1="92418" x2="89134" y2="92767"/>
                        <a14:foregroundMark x1="89134" y1="92767" x2="96339" y2="81394"/>
                        <a14:foregroundMark x1="98605" y1="96209" x2="25508" y2="98606"/>
                        <a14:foregroundMark x1="25508" y1="98606" x2="8135" y2="87625"/>
                        <a14:foregroundMark x1="8135" y1="87625" x2="8135" y2="84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686" y="2492896"/>
            <a:ext cx="2487919" cy="33191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5072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Bezirksfeuerwehrkommandanten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774168DB-5189-444B-8943-5FBF3B738B37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3528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Einsatzleiter bei Großeinsätzen im Bezirk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Mitglied der Behörden Einsatzleitung und Vorgesetzter aller eingesetzten Feuerwehreinheiten bei Katastropheneinsätzen im Bezirk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und Beaufsichtigung der Feuerwehren im Bezirk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Ernennung und Abberufung von Feuerwehrkommandanten und </a:t>
            </a:r>
            <a:r>
              <a:rPr lang="de-DE" dirty="0" err="1"/>
              <a:t>Stv</a:t>
            </a:r>
            <a:r>
              <a:rPr lang="de-DE" dirty="0"/>
              <a:t>. sowie Mitglieder des BFKDOs und Fachwarte auf Abschnittsebene 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Anordnung von Dienstbesprechungen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Stabsmitglied im Landesfeuerwehrrat</a:t>
            </a:r>
          </a:p>
        </p:txBody>
      </p:sp>
    </p:spTree>
    <p:extLst>
      <p:ext uri="{BB962C8B-B14F-4D97-AF65-F5344CB8AC3E}">
        <p14:creationId xmlns:p14="http://schemas.microsoft.com/office/powerpoint/2010/main" val="1344599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der Bezirksfeuerwehrjugendreferentin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FC589AE-1D16-485F-BBC1-3E103C2E4CA6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288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Koordinierung der Feuerwehrjugendarbeit auf Bezirksebene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Beratung der Feuerwehrjugendbetreuer vor Ort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Leiter des </a:t>
            </a:r>
            <a:r>
              <a:rPr lang="de-DE" dirty="0" err="1"/>
              <a:t>Bezirksfeuerwehrjugendleistungsbewerbs</a:t>
            </a:r>
            <a:endParaRPr lang="de-DE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Koordinierung und Durchführung des Wissenstests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Mitglied des Sachgebiets Feuerwehrjugend im Landesfeuerwehrverband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Mitarbeit im Katastrophenhilfsdienst</a:t>
            </a:r>
          </a:p>
        </p:txBody>
      </p:sp>
    </p:spTree>
    <p:extLst>
      <p:ext uri="{BB962C8B-B14F-4D97-AF65-F5344CB8AC3E}">
        <p14:creationId xmlns:p14="http://schemas.microsoft.com/office/powerpoint/2010/main" val="2454987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55596D21-D01C-7E48-94AF-3E850B0C168F}"/>
              </a:ext>
            </a:extLst>
          </p:cNvPr>
          <p:cNvSpPr txBox="1">
            <a:spLocks/>
          </p:cNvSpPr>
          <p:nvPr/>
        </p:nvSpPr>
        <p:spPr>
          <a:xfrm>
            <a:off x="6384032" y="1437948"/>
            <a:ext cx="5386917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Landesreferent für Feuerwehrjugend</a:t>
            </a:r>
          </a:p>
          <a:p>
            <a:r>
              <a:rPr lang="de-DE" dirty="0"/>
              <a:t>BR DI(FH) DI Christian </a:t>
            </a:r>
            <a:r>
              <a:rPr lang="de-DE" dirty="0" err="1"/>
              <a:t>Doczekal</a:t>
            </a:r>
            <a:endParaRPr lang="de-DE" dirty="0"/>
          </a:p>
        </p:txBody>
      </p:sp>
      <p:pic>
        <p:nvPicPr>
          <p:cNvPr id="6" name="Grafik 5" descr="Ein Bild, das Person, Mann, tragen, Anzug enthält.&#10;&#10;Automatisch generierte Beschreibung">
            <a:extLst>
              <a:ext uri="{FF2B5EF4-FFF2-40B4-BE49-F238E27FC236}">
                <a16:creationId xmlns:a16="http://schemas.microsoft.com/office/drawing/2014/main" id="{C7A8920E-91A1-A742-9A2B-CD27786E8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33" b="97143" l="952" r="97143">
                        <a14:foregroundMark x1="17007" y1="30510" x2="20544" y2="21327"/>
                        <a14:foregroundMark x1="20544" y1="21327" x2="32245" y2="9286"/>
                        <a14:foregroundMark x1="32245" y1="9286" x2="57415" y2="7041"/>
                        <a14:foregroundMark x1="57415" y1="7041" x2="68435" y2="9643"/>
                        <a14:foregroundMark x1="68435" y1="9643" x2="81293" y2="23622"/>
                        <a14:foregroundMark x1="81293" y1="23622" x2="81497" y2="26480"/>
                        <a14:foregroundMark x1="29728" y1="31684" x2="34558" y2="39184"/>
                        <a14:foregroundMark x1="34558" y1="39184" x2="46939" y2="36888"/>
                        <a14:foregroundMark x1="46939" y1="36888" x2="52789" y2="30255"/>
                        <a14:foregroundMark x1="52789" y1="30255" x2="61224" y2="40153"/>
                        <a14:foregroundMark x1="61224" y1="40153" x2="71837" y2="35102"/>
                        <a14:foregroundMark x1="71837" y1="35102" x2="72177" y2="34337"/>
                        <a14:foregroundMark x1="27007" y1="62143" x2="22541" y2="65400"/>
                        <a14:foregroundMark x1="2505" y1="73484" x2="1224" y2="73929"/>
                        <a14:foregroundMark x1="1224" y1="73929" x2="1633" y2="98316"/>
                        <a14:foregroundMark x1="1633" y1="98316" x2="71429" y2="99133"/>
                        <a14:foregroundMark x1="71429" y1="99133" x2="88435" y2="99082"/>
                        <a14:foregroundMark x1="88435" y1="99082" x2="98231" y2="85357"/>
                        <a14:foregroundMark x1="98231" y1="85357" x2="97143" y2="74388"/>
                        <a14:foregroundMark x1="97143" y1="74388" x2="82585" y2="70459"/>
                        <a14:foregroundMark x1="82585" y1="70459" x2="67687" y2="81684"/>
                        <a14:foregroundMark x1="67687" y1="81684" x2="29184" y2="77245"/>
                        <a14:foregroundMark x1="29184" y1="77245" x2="23537" y2="66939"/>
                        <a14:foregroundMark x1="23537" y1="66939" x2="23673" y2="66837"/>
                        <a14:foregroundMark x1="22993" y1="74337" x2="7551" y2="80357"/>
                        <a14:foregroundMark x1="7551" y1="80357" x2="19388" y2="82857"/>
                        <a14:foregroundMark x1="19388" y1="82857" x2="35374" y2="91276"/>
                        <a14:foregroundMark x1="35374" y1="91276" x2="58095" y2="92755"/>
                        <a14:foregroundMark x1="58095" y1="92755" x2="81633" y2="92194"/>
                        <a14:foregroundMark x1="81633" y1="92194" x2="91701" y2="95153"/>
                        <a14:foregroundMark x1="91701" y1="95153" x2="91701" y2="95153"/>
                        <a14:foregroundMark x1="86190" y1="69490" x2="95510" y2="73010"/>
                        <a14:foregroundMark x1="81701" y1="74337" x2="77755" y2="84286"/>
                        <a14:foregroundMark x1="77755" y1="84286" x2="10340" y2="84796"/>
                        <a14:foregroundMark x1="10340" y1="84796" x2="19320" y2="74643"/>
                        <a14:foregroundMark x1="19320" y1="74643" x2="22585" y2="79184"/>
                        <a14:foregroundMark x1="23946" y1="73827" x2="24830" y2="83929"/>
                        <a14:foregroundMark x1="24830" y1="83929" x2="95170" y2="85408"/>
                        <a14:foregroundMark x1="95170" y1="85408" x2="90408" y2="84643"/>
                        <a14:foregroundMark x1="4762" y1="78316" x2="4898" y2="86276"/>
                        <a14:foregroundMark x1="4898" y1="86276" x2="94694" y2="96990"/>
                        <a14:foregroundMark x1="94694" y1="96990" x2="95034" y2="97143"/>
                        <a14:foregroundMark x1="83265" y1="83980" x2="85510" y2="88163"/>
                        <a14:foregroundMark x1="4150" y1="77857" x2="1088" y2="94082"/>
                        <a14:foregroundMark x1="1088" y1="94082" x2="1020" y2="94184"/>
                        <a14:foregroundMark x1="22585" y1="16020" x2="28027" y2="10204"/>
                        <a14:foregroundMark x1="28027" y1="10204" x2="38844" y2="6480"/>
                        <a14:foregroundMark x1="38844" y1="6480" x2="50000" y2="5510"/>
                        <a14:foregroundMark x1="50000" y1="5510" x2="64218" y2="6633"/>
                        <a14:foregroundMark x1="64218" y1="6633" x2="70408" y2="12347"/>
                        <a14:foregroundMark x1="70408" y1="12347" x2="70408" y2="12347"/>
                        <a14:backgroundMark x1="1429" y1="72857" x2="12313" y2="70663"/>
                        <a14:backgroundMark x1="12313" y1="70663" x2="20340" y2="66684"/>
                        <a14:backgroundMark x1="2381" y1="73673" x2="22449" y2="66020"/>
                        <a14:backgroundMark x1="22449" y1="66020" x2="23946" y2="64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592" y="2705526"/>
            <a:ext cx="2488237" cy="33191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Ein Bild, das Person, Mann, Kleidung, Anzug enthält.&#10;&#10;Automatisch generierte Beschreibung">
            <a:extLst>
              <a:ext uri="{FF2B5EF4-FFF2-40B4-BE49-F238E27FC236}">
                <a16:creationId xmlns:a16="http://schemas.microsoft.com/office/drawing/2014/main" id="{E3C5E989-3009-CA43-85EF-978B607366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16" b="97216" l="2480" r="97739">
                        <a14:foregroundMark x1="29832" y1="9662" x2="48432" y2="5076"/>
                        <a14:foregroundMark x1="48432" y1="5076" x2="58425" y2="6823"/>
                        <a14:foregroundMark x1="58425" y1="6823" x2="47557" y2="10808"/>
                        <a14:foregroundMark x1="47557" y1="10808" x2="32896" y2="9170"/>
                        <a14:foregroundMark x1="29540" y1="50819" x2="2480" y2="57915"/>
                        <a14:foregroundMark x1="83589" y1="53111" x2="92560" y2="55022"/>
                        <a14:foregroundMark x1="92560" y1="55022" x2="96791" y2="64902"/>
                        <a14:foregroundMark x1="96791" y1="64902" x2="88913" y2="81059"/>
                        <a14:foregroundMark x1="88913" y1="81059" x2="75419" y2="94541"/>
                        <a14:foregroundMark x1="75419" y1="94541" x2="64697" y2="91321"/>
                        <a14:foregroundMark x1="64697" y1="91321" x2="72137" y2="73035"/>
                        <a14:foregroundMark x1="72137" y1="73035" x2="18600" y2="91266"/>
                        <a14:foregroundMark x1="18600" y1="91266" x2="13202" y2="79967"/>
                        <a14:foregroundMark x1="13202" y1="79967" x2="13858" y2="62282"/>
                        <a14:foregroundMark x1="83297" y1="55622" x2="95478" y2="56987"/>
                        <a14:foregroundMark x1="95478" y1="56987" x2="97374" y2="64847"/>
                        <a14:foregroundMark x1="97374" y1="64847" x2="91904" y2="92413"/>
                        <a14:foregroundMark x1="11670" y1="90557" x2="86652" y2="94924"/>
                        <a14:foregroundMark x1="45806" y1="72871" x2="39971" y2="80895"/>
                        <a14:foregroundMark x1="9555" y1="95197" x2="83880" y2="97216"/>
                        <a14:foregroundMark x1="83880" y1="97216" x2="97739" y2="969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358" y="2705527"/>
            <a:ext cx="2483327" cy="33191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C965317A-243E-6E42-874A-EF5A56EBE8C6}"/>
              </a:ext>
            </a:extLst>
          </p:cNvPr>
          <p:cNvSpPr txBox="1">
            <a:spLocks/>
          </p:cNvSpPr>
          <p:nvPr/>
        </p:nvSpPr>
        <p:spPr>
          <a:xfrm>
            <a:off x="734565" y="1725980"/>
            <a:ext cx="5389033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Landesfeuerwehrkommandant</a:t>
            </a:r>
          </a:p>
          <a:p>
            <a:r>
              <a:rPr lang="de-DE" dirty="0"/>
              <a:t>LBD Ing. Alois Kögl</a:t>
            </a:r>
          </a:p>
        </p:txBody>
      </p:sp>
    </p:spTree>
    <p:extLst>
      <p:ext uri="{BB962C8B-B14F-4D97-AF65-F5344CB8AC3E}">
        <p14:creationId xmlns:p14="http://schemas.microsoft.com/office/powerpoint/2010/main" val="265696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Erweitertes Feuerwehrkommando </a:t>
            </a:r>
            <a:r>
              <a:rPr lang="de-AT" sz="2400" i="1" dirty="0">
                <a:uFillTx/>
              </a:rPr>
              <a:t>(ohne Stimmrecht)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2348880"/>
            <a:ext cx="9577064" cy="3240360"/>
          </a:xfrm>
        </p:spPr>
        <p:txBody>
          <a:bodyPr>
            <a:normAutofit/>
          </a:bodyPr>
          <a:lstStyle/>
          <a:p>
            <a:r>
              <a:rPr lang="de-DE" dirty="0"/>
              <a:t>Gruppenkommandanten</a:t>
            </a:r>
          </a:p>
          <a:p>
            <a:r>
              <a:rPr lang="de-DE" dirty="0"/>
              <a:t>Verwaltungswart(e) für Administration </a:t>
            </a:r>
          </a:p>
          <a:p>
            <a:r>
              <a:rPr lang="de-DE" dirty="0"/>
              <a:t>Verwaltungswart für Finanzen</a:t>
            </a:r>
          </a:p>
          <a:p>
            <a:r>
              <a:rPr lang="de-DE" dirty="0"/>
              <a:t>Gerätewart für Atemschutz </a:t>
            </a:r>
          </a:p>
          <a:p>
            <a:r>
              <a:rPr lang="de-DE" dirty="0"/>
              <a:t>Gerätewart für Funk</a:t>
            </a:r>
          </a:p>
          <a:p>
            <a:r>
              <a:rPr lang="de-DE" dirty="0"/>
              <a:t>Gerätewart</a:t>
            </a:r>
          </a:p>
          <a:p>
            <a:r>
              <a:rPr lang="de-DE" dirty="0"/>
              <a:t>Feuerwehrjugendbetreuer</a:t>
            </a:r>
          </a:p>
        </p:txBody>
      </p:sp>
    </p:spTree>
    <p:extLst>
      <p:ext uri="{BB962C8B-B14F-4D97-AF65-F5344CB8AC3E}">
        <p14:creationId xmlns:p14="http://schemas.microsoft.com/office/powerpoint/2010/main" val="266536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Landesfeuerwehrkommandanten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73C397EA-6532-4936-980C-E198442CF207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Repräsentiert die Feuerwehren des Landesfeuerwehrverbandes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Führt den Vorsitz des Landesfeuerwehrrates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Übernimmt die Einsatzleitung bei gegebenen Maßnahmen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Leitung des Landesfeuerwehrkommandos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Bestellung und Abberufung von Funktionären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793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Landesfeuerwehrjugendreferenten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2348880"/>
            <a:ext cx="9865096" cy="20162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de-DE" dirty="0"/>
              <a:t>Abhaltung des Feuerwehrjugendbetreuerkehrganges an der LFS</a:t>
            </a:r>
          </a:p>
          <a:p>
            <a:pPr marL="342900" indent="-342900">
              <a:buFontTx/>
              <a:buChar char="-"/>
            </a:pPr>
            <a:r>
              <a:rPr lang="de-DE" dirty="0"/>
              <a:t>Organisation und Durchführung der Landesbewerbe für die Feuerwehrjugend</a:t>
            </a:r>
          </a:p>
          <a:p>
            <a:pPr marL="342900" indent="-342900">
              <a:buFontTx/>
              <a:buChar char="-"/>
            </a:pPr>
            <a:r>
              <a:rPr lang="de-DE" dirty="0"/>
              <a:t>Leitung der Feuerwehrjugend auf Landesebene</a:t>
            </a:r>
          </a:p>
          <a:p>
            <a:pPr marL="342900" indent="-342900">
              <a:buFontTx/>
              <a:buChar char="-"/>
            </a:pPr>
            <a:r>
              <a:rPr lang="de-DE" dirty="0"/>
              <a:t>Mitglied im Landesfeuerwehrrat</a:t>
            </a:r>
          </a:p>
          <a:p>
            <a:pPr marL="342900" indent="-342900">
              <a:buFontTx/>
              <a:buChar char="-"/>
            </a:pPr>
            <a:r>
              <a:rPr lang="de-DE" dirty="0"/>
              <a:t>Vertretung der Interessen der Feuerwehrjugend im ÖBFV</a:t>
            </a:r>
          </a:p>
        </p:txBody>
      </p:sp>
    </p:spTree>
    <p:extLst>
      <p:ext uri="{BB962C8B-B14F-4D97-AF65-F5344CB8AC3E}">
        <p14:creationId xmlns:p14="http://schemas.microsoft.com/office/powerpoint/2010/main" val="249466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955" y="1484784"/>
            <a:ext cx="5386917" cy="1008112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Abschnitt 1</a:t>
            </a:r>
          </a:p>
          <a:p>
            <a:r>
              <a:rPr lang="de-DE" dirty="0"/>
              <a:t>Abschnittsfeuerwehrkommandant</a:t>
            </a:r>
          </a:p>
          <a:p>
            <a:r>
              <a:rPr lang="de-DE" dirty="0"/>
              <a:t>ABI Harald Heinz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55596D21-D01C-7E48-94AF-3E850B0C168F}"/>
              </a:ext>
            </a:extLst>
          </p:cNvPr>
          <p:cNvSpPr txBox="1">
            <a:spLocks/>
          </p:cNvSpPr>
          <p:nvPr/>
        </p:nvSpPr>
        <p:spPr>
          <a:xfrm>
            <a:off x="6384032" y="1437948"/>
            <a:ext cx="5386917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Abschnitt 2</a:t>
            </a:r>
          </a:p>
          <a:p>
            <a:r>
              <a:rPr lang="de-DE" dirty="0"/>
              <a:t>Abschnittsfeuerwehrkommandant</a:t>
            </a:r>
          </a:p>
          <a:p>
            <a:r>
              <a:rPr lang="de-DE" dirty="0"/>
              <a:t>ABI Christian Jäger</a:t>
            </a:r>
          </a:p>
        </p:txBody>
      </p:sp>
      <p:pic>
        <p:nvPicPr>
          <p:cNvPr id="13" name="Grafik 12" descr="Ein Bild, das Person, Mann, Wand, drinnen enthält.&#10;&#10;Automatisch generierte Beschreibung">
            <a:extLst>
              <a:ext uri="{FF2B5EF4-FFF2-40B4-BE49-F238E27FC236}">
                <a16:creationId xmlns:a16="http://schemas.microsoft.com/office/drawing/2014/main" id="{C7EC8754-0FDE-9749-82FF-4493565E83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99629" l="4467" r="99504">
                        <a14:foregroundMark x1="32559" y1="67515" x2="10205" y2="69172"/>
                        <a14:foregroundMark x1="10205" y1="69172" x2="1782" y2="74747"/>
                        <a14:foregroundMark x1="1782" y1="74747" x2="810" y2="83354"/>
                        <a14:foregroundMark x1="810" y1="83354" x2="15659" y2="94343"/>
                        <a14:foregroundMark x1="15659" y1="94343" x2="35421" y2="93172"/>
                        <a14:foregroundMark x1="35421" y1="93172" x2="50540" y2="93737"/>
                        <a14:foregroundMark x1="50540" y1="93737" x2="74568" y2="93253"/>
                        <a14:foregroundMark x1="74568" y1="93253" x2="86663" y2="83838"/>
                        <a14:foregroundMark x1="86663" y1="83838" x2="90983" y2="76485"/>
                        <a14:foregroundMark x1="90983" y1="76485" x2="75432" y2="66828"/>
                        <a14:foregroundMark x1="75432" y1="66828" x2="75108" y2="66343"/>
                        <a14:foregroundMark x1="12041" y1="70667" x2="4536" y2="77616"/>
                        <a14:foregroundMark x1="4536" y1="77616" x2="16091" y2="81616"/>
                        <a14:foregroundMark x1="16091" y1="81616" x2="21274" y2="74747"/>
                        <a14:foregroundMark x1="21274" y1="74747" x2="17171" y2="77657"/>
                        <a14:foregroundMark x1="4050" y1="91515" x2="53132" y2="95313"/>
                        <a14:foregroundMark x1="53132" y1="95313" x2="95194" y2="90020"/>
                        <a14:foregroundMark x1="95194" y1="90020" x2="97840" y2="81010"/>
                        <a14:foregroundMark x1="94708" y1="77333" x2="99838" y2="78828"/>
                        <a14:foregroundMark x1="72624" y1="78343" x2="49460" y2="91677"/>
                        <a14:foregroundMark x1="63283" y1="77657" x2="61501" y2="81980"/>
                        <a14:foregroundMark x1="28780" y1="73333" x2="45842" y2="76687"/>
                        <a14:foregroundMark x1="45842" y1="76687" x2="59881" y2="75313"/>
                        <a14:foregroundMark x1="59881" y1="75313" x2="50108" y2="79313"/>
                        <a14:foregroundMark x1="50108" y1="79313" x2="41307" y2="87556"/>
                        <a14:foregroundMark x1="41307" y1="87556" x2="36555" y2="90182"/>
                        <a14:foregroundMark x1="36987" y1="73495" x2="25216" y2="88323"/>
                        <a14:foregroundMark x1="2916" y1="86990" x2="11825" y2="96364"/>
                        <a14:foregroundMark x1="11825" y1="96364" x2="46382" y2="96808"/>
                        <a14:foregroundMark x1="46382" y1="96808" x2="61447" y2="93778"/>
                        <a14:foregroundMark x1="61447" y1="93778" x2="93790" y2="96687"/>
                        <a14:foregroundMark x1="46382" y1="10505" x2="56911" y2="9172"/>
                        <a14:foregroundMark x1="56911" y1="9172" x2="68844" y2="9172"/>
                        <a14:foregroundMark x1="26782" y1="72000" x2="14957" y2="85657"/>
                        <a14:foregroundMark x1="72894" y1="66343" x2="53078" y2="84970"/>
                        <a14:foregroundMark x1="53078" y1="84970" x2="53024" y2="85333"/>
                        <a14:foregroundMark x1="62851" y1="73172" x2="68197" y2="69657"/>
                        <a14:foregroundMark x1="4467" y1="98887" x2="24814" y2="98887"/>
                        <a14:foregroundMark x1="24814" y1="98887" x2="66253" y2="97217"/>
                        <a14:foregroundMark x1="66253" y1="97217" x2="86600" y2="97217"/>
                        <a14:foregroundMark x1="86600" y1="97217" x2="95037" y2="99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2722613"/>
            <a:ext cx="2457733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 descr="Ein Bild, das Person, Wand, Mann, drinnen enthält.&#10;&#10;Automatisch generierte Beschreibung">
            <a:extLst>
              <a:ext uri="{FF2B5EF4-FFF2-40B4-BE49-F238E27FC236}">
                <a16:creationId xmlns:a16="http://schemas.microsoft.com/office/drawing/2014/main" id="{F393EE5D-F6FA-0947-9958-D78629F2D1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9" b="99314" l="54" r="96503">
                        <a14:foregroundMark x1="37977" y1="54318" x2="53685" y2="55004"/>
                        <a14:foregroundMark x1="30178" y1="11663" x2="55514" y2="4762"/>
                        <a14:foregroundMark x1="55514" y1="4762" x2="65923" y2="6564"/>
                        <a14:foregroundMark x1="60140" y1="36320" x2="59225" y2="38176"/>
                        <a14:foregroundMark x1="23292" y1="74859" x2="161" y2="80549"/>
                        <a14:foregroundMark x1="161" y1="80549" x2="54" y2="80670"/>
                        <a14:foregroundMark x1="20656" y1="80993" x2="16729" y2="87651"/>
                        <a14:foregroundMark x1="16729" y1="87651" x2="43787" y2="90194"/>
                        <a14:foregroundMark x1="43787" y1="90194" x2="54868" y2="94552"/>
                        <a14:foregroundMark x1="54868" y1="94552" x2="78806" y2="96651"/>
                        <a14:foregroundMark x1="78806" y1="96651" x2="93491" y2="94270"/>
                        <a14:foregroundMark x1="93491" y1="94270" x2="96611" y2="79782"/>
                        <a14:foregroundMark x1="96611" y1="79782" x2="92254" y2="77159"/>
                        <a14:foregroundMark x1="7800" y1="93826" x2="21732" y2="94673"/>
                        <a14:foregroundMark x1="21732" y1="94673" x2="74771" y2="92655"/>
                        <a14:foregroundMark x1="74771" y1="92655" x2="86928" y2="94835"/>
                        <a14:foregroundMark x1="81872" y1="81517" x2="53631" y2="97861"/>
                        <a14:foregroundMark x1="53631" y1="97861" x2="5810" y2="99314"/>
                        <a14:backgroundMark x1="66541" y1="6336" x2="70091" y2="8838"/>
                        <a14:backgroundMark x1="22862" y1="74173" x2="30877" y2="70500"/>
                        <a14:backgroundMark x1="30877" y1="70500" x2="30877" y2="70500"/>
                        <a14:backgroundMark x1="23346" y1="74496" x2="31415" y2="70137"/>
                        <a14:backgroundMark x1="31415" y1="70137" x2="31522" y2="70016"/>
                        <a14:backgroundMark x1="65465" y1="6820" x2="66111" y2="7345"/>
                        <a14:backgroundMark x1="69876" y1="9322" x2="70307" y2="9847"/>
                        <a14:backgroundMark x1="64981" y1="6659" x2="64981" y2="6659"/>
                        <a14:backgroundMark x1="64766" y1="6981" x2="64766" y2="6981"/>
                        <a14:backgroundMark x1="64551" y1="6981" x2="65250" y2="6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2722613"/>
            <a:ext cx="2469540" cy="32849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0743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955" y="1484784"/>
            <a:ext cx="5386917" cy="1008112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Abschnitt 3</a:t>
            </a:r>
          </a:p>
          <a:p>
            <a:r>
              <a:rPr lang="de-DE" dirty="0"/>
              <a:t>Abschnittsfeuerwehrkommandant</a:t>
            </a:r>
          </a:p>
          <a:p>
            <a:r>
              <a:rPr lang="de-DE" dirty="0"/>
              <a:t>ABI Robert </a:t>
            </a:r>
            <a:r>
              <a:rPr lang="de-DE" dirty="0" err="1"/>
              <a:t>Csukovits</a:t>
            </a:r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55596D21-D01C-7E48-94AF-3E850B0C168F}"/>
              </a:ext>
            </a:extLst>
          </p:cNvPr>
          <p:cNvSpPr txBox="1">
            <a:spLocks/>
          </p:cNvSpPr>
          <p:nvPr/>
        </p:nvSpPr>
        <p:spPr>
          <a:xfrm>
            <a:off x="6384032" y="1437948"/>
            <a:ext cx="5386917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Abschnitt 4</a:t>
            </a:r>
          </a:p>
          <a:p>
            <a:r>
              <a:rPr lang="de-DE" dirty="0"/>
              <a:t>Abschnittsfeuerwehrkommandant</a:t>
            </a:r>
          </a:p>
          <a:p>
            <a:r>
              <a:rPr lang="de-DE" dirty="0"/>
              <a:t>BR Franz </a:t>
            </a:r>
            <a:r>
              <a:rPr lang="de-DE" dirty="0" err="1"/>
              <a:t>Nechansky</a:t>
            </a:r>
            <a:endParaRPr lang="de-DE" dirty="0"/>
          </a:p>
        </p:txBody>
      </p:sp>
      <p:pic>
        <p:nvPicPr>
          <p:cNvPr id="10" name="Grafik 9" descr="Ein Bild, das Person, Mann, Brille, tragen enthält.&#10;&#10;Automatisch generierte Beschreibung">
            <a:extLst>
              <a:ext uri="{FF2B5EF4-FFF2-40B4-BE49-F238E27FC236}">
                <a16:creationId xmlns:a16="http://schemas.microsoft.com/office/drawing/2014/main" id="{963C9DDE-0379-8F40-A265-1678B1A2F3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5" b="99652" l="2049" r="98876">
                        <a14:foregroundMark x1="19762" y1="27819" x2="30337" y2="10432"/>
                        <a14:foregroundMark x1="30337" y1="10432" x2="58163" y2="7054"/>
                        <a14:foregroundMark x1="58163" y1="7054" x2="74091" y2="11674"/>
                        <a14:foregroundMark x1="76325" y1="16132" x2="79445" y2="22355"/>
                        <a14:foregroundMark x1="74091" y1="11674" x2="74658" y2="12806"/>
                        <a14:foregroundMark x1="79445" y1="22355" x2="79841" y2="30502"/>
                        <a14:foregroundMark x1="13677" y1="73603" x2="2049" y2="78838"/>
                        <a14:foregroundMark x1="29081" y1="66667" x2="24007" y2="68952"/>
                        <a14:foregroundMark x1="75017" y1="69151" x2="95307" y2="79583"/>
                        <a14:foregroundMark x1="95307" y1="79583" x2="92796" y2="92598"/>
                        <a14:foregroundMark x1="92796" y1="92598" x2="32981" y2="96721"/>
                        <a14:foregroundMark x1="32981" y1="96721" x2="15664" y2="93443"/>
                        <a14:foregroundMark x1="15664" y1="93443" x2="16656" y2="77943"/>
                        <a14:foregroundMark x1="16656" y1="77943" x2="33972" y2="76056"/>
                        <a14:foregroundMark x1="33972" y1="76056" x2="58163" y2="81967"/>
                        <a14:foregroundMark x1="58163" y1="81967" x2="73232" y2="72479"/>
                        <a14:foregroundMark x1="9584" y1="83656" x2="1058" y2="91505"/>
                        <a14:foregroundMark x1="1058" y1="91505" x2="36682" y2="97615"/>
                        <a14:foregroundMark x1="36682" y1="97615" x2="80436" y2="99006"/>
                        <a14:foregroundMark x1="80436" y1="99006" x2="89954" y2="97615"/>
                        <a14:foregroundMark x1="89954" y1="97615" x2="86649" y2="80825"/>
                        <a14:foregroundMark x1="86649" y1="80825" x2="93192" y2="74565"/>
                        <a14:foregroundMark x1="93192" y1="74565" x2="98942" y2="75658"/>
                        <a14:foregroundMark x1="80965" y1="77347" x2="77859" y2="84252"/>
                        <a14:foregroundMark x1="77859" y1="84252" x2="74884" y2="77447"/>
                        <a14:foregroundMark x1="74884" y1="77447" x2="49438" y2="88624"/>
                        <a14:foregroundMark x1="49438" y1="88624" x2="33576" y2="88376"/>
                        <a14:foregroundMark x1="33576" y1="88376" x2="24983" y2="85743"/>
                        <a14:foregroundMark x1="24983" y1="85743" x2="25314" y2="78341"/>
                        <a14:foregroundMark x1="25314" y1="78341" x2="25314" y2="78341"/>
                        <a14:foregroundMark x1="21348" y1="88326" x2="60410" y2="86090"/>
                        <a14:foregroundMark x1="60410" y1="86090" x2="83873" y2="86736"/>
                        <a14:foregroundMark x1="83873" y1="86736" x2="89161" y2="95330"/>
                        <a14:foregroundMark x1="89161" y1="95330" x2="35294" y2="99652"/>
                        <a14:foregroundMark x1="35294" y1="99652" x2="3371" y2="98510"/>
                        <a14:foregroundMark x1="38599" y1="36314" x2="51024" y2="38251"/>
                        <a14:foregroundMark x1="51024" y1="38251" x2="56576" y2="37009"/>
                        <a14:foregroundMark x1="20494" y1="85926" x2="17531" y2="87593"/>
                        <a14:foregroundMark x1="89877" y1="73148" x2="92346" y2="74815"/>
                        <a14:foregroundMark x1="90123" y1="72593" x2="92099" y2="73704"/>
                        <a14:backgroundMark x1="12888" y1="73174" x2="21745" y2="71038"/>
                        <a14:backgroundMark x1="21745" y1="71038" x2="23529" y2="68654"/>
                        <a14:backgroundMark x1="18440" y1="70691" x2="23728" y2="69349"/>
                        <a14:backgroundMark x1="74289" y1="13313" x2="75413" y2="14506"/>
                        <a14:backgroundMark x1="75017" y1="12668" x2="78519" y2="17337"/>
                        <a14:backgroundMark x1="75215" y1="10482" x2="78784" y2="179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52" y="2717236"/>
            <a:ext cx="2472677" cy="32903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 descr="Ein Bild, das Person, Wand, Mann, Kleidung enthält.&#10;&#10;Automatisch generierte Beschreibung">
            <a:extLst>
              <a:ext uri="{FF2B5EF4-FFF2-40B4-BE49-F238E27FC236}">
                <a16:creationId xmlns:a16="http://schemas.microsoft.com/office/drawing/2014/main" id="{8AF6F3A6-8B08-E14B-B433-BD031C418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82" b="97578" l="377" r="99516">
                        <a14:foregroundMark x1="20656" y1="25959" x2="23830" y2="18571"/>
                        <a14:foregroundMark x1="23830" y1="18571" x2="29532" y2="12152"/>
                        <a14:foregroundMark x1="29532" y1="12152" x2="40398" y2="7751"/>
                        <a14:foregroundMark x1="40398" y1="7751" x2="58203" y2="8397"/>
                        <a14:foregroundMark x1="58203" y1="8397" x2="69392" y2="13201"/>
                        <a14:foregroundMark x1="69392" y1="13201" x2="76170" y2="26968"/>
                        <a14:foregroundMark x1="37977" y1="5773" x2="50834" y2="5168"/>
                        <a14:foregroundMark x1="50834" y1="5168" x2="57074" y2="6459"/>
                        <a14:foregroundMark x1="31092" y1="70933" x2="17967" y2="72103"/>
                        <a14:foregroundMark x1="17967" y1="72103" x2="430" y2="80622"/>
                        <a14:foregroundMark x1="74180" y1="60113" x2="88273" y2="71942"/>
                        <a14:foregroundMark x1="88273" y1="71942" x2="99516" y2="76463"/>
                        <a14:foregroundMark x1="85960" y1="75293" x2="96181" y2="79411"/>
                        <a14:foregroundMark x1="96181" y1="79411" x2="92953" y2="92975"/>
                        <a14:foregroundMark x1="92953" y1="92975" x2="72566" y2="92693"/>
                        <a14:foregroundMark x1="72566" y1="92693" x2="70038" y2="83973"/>
                        <a14:foregroundMark x1="70038" y1="83973" x2="48306" y2="93621"/>
                        <a14:foregroundMark x1="48306" y1="93621" x2="34696" y2="90997"/>
                        <a14:foregroundMark x1="34696" y1="90997" x2="26251" y2="76100"/>
                        <a14:foregroundMark x1="26251" y1="76100" x2="18989" y2="84215"/>
                        <a14:foregroundMark x1="18989" y1="84215" x2="6993" y2="86718"/>
                        <a14:foregroundMark x1="6993" y1="86718" x2="19634" y2="93137"/>
                        <a14:foregroundMark x1="19634" y1="93137" x2="42173" y2="95438"/>
                        <a14:foregroundMark x1="94137" y1="95600" x2="14900" y2="95277"/>
                        <a14:foregroundMark x1="39537" y1="80783" x2="40183" y2="84780"/>
                        <a14:foregroundMark x1="5110" y1="90432" x2="14685" y2="95115"/>
                        <a14:foregroundMark x1="5541" y1="94954" x2="14255" y2="97537"/>
                        <a14:foregroundMark x1="14255" y1="97537" x2="57450" y2="98829"/>
                        <a14:foregroundMark x1="57450" y1="98829" x2="75524" y2="97618"/>
                        <a14:foregroundMark x1="75524" y1="97618" x2="76600" y2="97618"/>
                        <a14:foregroundMark x1="44863" y1="4279" x2="63098" y2="5935"/>
                        <a14:foregroundMark x1="54438" y1="4602" x2="44863" y2="3633"/>
                        <a14:foregroundMark x1="44863" y1="3633" x2="44863" y2="3633"/>
                        <a14:foregroundMark x1="65949" y1="75293" x2="58203" y2="82035"/>
                        <a14:foregroundMark x1="58203" y1="82035" x2="57612" y2="91118"/>
                        <a14:foregroundMark x1="57612" y1="91118" x2="68424" y2="93016"/>
                        <a14:foregroundMark x1="68424" y1="93016" x2="68424" y2="93096"/>
                        <a14:foregroundMark x1="45992" y1="2786" x2="55460" y2="2382"/>
                        <a14:foregroundMark x1="55460" y1="2382" x2="63529" y2="5935"/>
                        <a14:foregroundMark x1="63529" y1="5935" x2="63529" y2="5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2722613"/>
            <a:ext cx="2469540" cy="329036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5202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Abschnittsfeuerwehrkommandanten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C17DDF64-0C72-49EB-B8D9-92BBB557C721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3240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Einsatzleiter bei Großeinsätzen im Abschnitt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Mitglied des Katastrophenhilfsdienstes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Inspizierung der Feuerwehren im Abschnitt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Beratung der Feuerwehren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Koordinierung der Ausbildungstätigkeit im Abschnitt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Führung der Fachwarte auf Abschnittsebene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04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Feuerwehrkommandant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7AE5B4-6123-8A42-8CA1-23F81E8D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Feuerwehrkommandant – Stellvertreter</a:t>
            </a:r>
          </a:p>
          <a:p>
            <a:r>
              <a:rPr lang="de-DE" dirty="0"/>
              <a:t>Dienstgrad Vorname Nachname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21F0200-C70E-C449-84DD-A7BD079D6750}"/>
              </a:ext>
            </a:extLst>
          </p:cNvPr>
          <p:cNvSpPr txBox="1"/>
          <p:nvPr/>
        </p:nvSpPr>
        <p:spPr>
          <a:xfrm>
            <a:off x="2130742" y="4382948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FF83EB-7488-DC46-AA92-C34536790335}"/>
              </a:ext>
            </a:extLst>
          </p:cNvPr>
          <p:cNvSpPr/>
          <p:nvPr/>
        </p:nvSpPr>
        <p:spPr>
          <a:xfrm>
            <a:off x="1631504" y="3183260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20AE0B-06FD-E04E-9025-7504C4D19108}"/>
              </a:ext>
            </a:extLst>
          </p:cNvPr>
          <p:cNvSpPr txBox="1"/>
          <p:nvPr/>
        </p:nvSpPr>
        <p:spPr>
          <a:xfrm>
            <a:off x="7891382" y="4382938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82271D3-5F0E-414F-BD9A-541D199ACB5A}"/>
              </a:ext>
            </a:extLst>
          </p:cNvPr>
          <p:cNvSpPr/>
          <p:nvPr/>
        </p:nvSpPr>
        <p:spPr>
          <a:xfrm>
            <a:off x="7392144" y="3183250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71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Feuerwehrkommandanten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082" y="2636912"/>
            <a:ext cx="9577064" cy="309634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de-DE" dirty="0"/>
              <a:t>Repräsentiert die Feuerwehr</a:t>
            </a:r>
          </a:p>
          <a:p>
            <a:pPr marL="342900" indent="-342900">
              <a:buFontTx/>
              <a:buChar char="-"/>
            </a:pPr>
            <a:r>
              <a:rPr lang="de-DE" dirty="0"/>
              <a:t>Vorsitz bei den Mitgliederversammlungen und führt durch die Sitzung</a:t>
            </a:r>
          </a:p>
          <a:p>
            <a:pPr marL="342900" indent="-342900">
              <a:buFontTx/>
              <a:buChar char="-"/>
            </a:pPr>
            <a:r>
              <a:rPr lang="de-DE" dirty="0"/>
              <a:t>Verantwortlich für die Einsatzbereitschaft</a:t>
            </a:r>
          </a:p>
          <a:p>
            <a:pPr marL="342900" indent="-342900">
              <a:buFontTx/>
              <a:buChar char="-"/>
            </a:pPr>
            <a:r>
              <a:rPr lang="de-DE" dirty="0"/>
              <a:t>Verantwortlich für Aus- und Weiterbildung und Instandhaltung von Fahrzeugen und Geräten</a:t>
            </a:r>
          </a:p>
          <a:p>
            <a:pPr marL="342900" indent="-342900">
              <a:buFontTx/>
              <a:buChar char="-"/>
            </a:pPr>
            <a:r>
              <a:rPr lang="de-DE" dirty="0"/>
              <a:t>Wird ab 2021 erstmals für eine Funktionsperiode von 6 Jahren gewählt</a:t>
            </a:r>
          </a:p>
          <a:p>
            <a:pPr marL="342900" indent="-342900">
              <a:buFontTx/>
              <a:buChar char="-"/>
            </a:pPr>
            <a:r>
              <a:rPr lang="de-DE" dirty="0"/>
              <a:t>Ernennt Funktionäre in der eigenen Feuerwehr</a:t>
            </a:r>
          </a:p>
          <a:p>
            <a:pPr marL="342900" indent="-34290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98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Feuerwehrkommandanten </a:t>
            </a:r>
            <a:r>
              <a:rPr lang="de-AT" dirty="0" err="1">
                <a:uFillTx/>
              </a:rPr>
              <a:t>Stv</a:t>
            </a:r>
            <a:r>
              <a:rPr lang="de-AT" dirty="0">
                <a:uFillTx/>
              </a:rPr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2564904"/>
            <a:ext cx="10729192" cy="151216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de-DE" dirty="0"/>
              <a:t>Vertritt im Verhinderungsfall den Feuerwehrkommandanten</a:t>
            </a:r>
          </a:p>
          <a:p>
            <a:pPr marL="342900" indent="-342900">
              <a:buFontTx/>
              <a:buChar char="-"/>
            </a:pPr>
            <a:r>
              <a:rPr lang="de-DE" dirty="0"/>
              <a:t>Zuständig für den Ausbildungsdienst</a:t>
            </a:r>
          </a:p>
          <a:p>
            <a:pPr marL="342900" indent="-342900">
              <a:buFontTx/>
              <a:buChar char="-"/>
            </a:pPr>
            <a:r>
              <a:rPr lang="de-DE" dirty="0"/>
              <a:t>Erstell gemeinsam mit den Zugskommandanten den Ausbildungsplan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483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uFillTx/>
              </a:rPr>
              <a:t>Verwaltung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04" y="2411210"/>
            <a:ext cx="5386917" cy="720080"/>
          </a:xfrm>
        </p:spPr>
        <p:txBody>
          <a:bodyPr>
            <a:noAutofit/>
          </a:bodyPr>
          <a:lstStyle/>
          <a:p>
            <a:r>
              <a:rPr lang="de-DE" sz="1900" dirty="0"/>
              <a:t>Leiter des Verwaltungsdienst (Verwalter)</a:t>
            </a:r>
          </a:p>
          <a:p>
            <a:r>
              <a:rPr lang="de-DE" sz="1900" dirty="0"/>
              <a:t>Dienstgrad Vorname Nachname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7AE5B4-6123-8A42-8CA1-23F81E8D9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445" y="2398220"/>
            <a:ext cx="4899121" cy="720080"/>
          </a:xfrm>
        </p:spPr>
        <p:txBody>
          <a:bodyPr>
            <a:normAutofit fontScale="92500" lnSpcReduction="10000"/>
          </a:bodyPr>
          <a:lstStyle/>
          <a:p>
            <a:r>
              <a:rPr lang="de-DE" sz="2000" dirty="0"/>
              <a:t>Verwaltungswart für Administration</a:t>
            </a:r>
          </a:p>
          <a:p>
            <a:r>
              <a:rPr lang="de-DE" sz="2000" dirty="0"/>
              <a:t>Dienstgrad Vorname Nachname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FB3B5F4E-B3EA-4F4F-A562-F9CF85C06A11}"/>
              </a:ext>
            </a:extLst>
          </p:cNvPr>
          <p:cNvSpPr txBox="1">
            <a:spLocks/>
          </p:cNvSpPr>
          <p:nvPr/>
        </p:nvSpPr>
        <p:spPr>
          <a:xfrm>
            <a:off x="8586059" y="2366354"/>
            <a:ext cx="5389033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dirty="0"/>
              <a:t>Verwaltungswart für Finanzen</a:t>
            </a:r>
          </a:p>
          <a:p>
            <a:r>
              <a:rPr lang="de-DE" sz="1900" dirty="0"/>
              <a:t>Dienstgrad Vorname Nachname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097E6A5-C3E8-8C4E-94F8-0BC95996E13E}"/>
              </a:ext>
            </a:extLst>
          </p:cNvPr>
          <p:cNvSpPr txBox="1"/>
          <p:nvPr/>
        </p:nvSpPr>
        <p:spPr>
          <a:xfrm>
            <a:off x="1410662" y="4343967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0963226-A214-0F49-899D-AE7108D02778}"/>
              </a:ext>
            </a:extLst>
          </p:cNvPr>
          <p:cNvSpPr/>
          <p:nvPr/>
        </p:nvSpPr>
        <p:spPr>
          <a:xfrm>
            <a:off x="911424" y="3144279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8C64E63-C0F1-C146-960D-C4E23CE67D3A}"/>
              </a:ext>
            </a:extLst>
          </p:cNvPr>
          <p:cNvSpPr txBox="1"/>
          <p:nvPr/>
        </p:nvSpPr>
        <p:spPr>
          <a:xfrm>
            <a:off x="5353970" y="4303286"/>
            <a:ext cx="148406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7387BA5-2FB0-3441-BB28-75DE66E32455}"/>
              </a:ext>
            </a:extLst>
          </p:cNvPr>
          <p:cNvSpPr/>
          <p:nvPr/>
        </p:nvSpPr>
        <p:spPr>
          <a:xfrm>
            <a:off x="4907869" y="3150166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B7DF808-8C87-734B-83BE-D3FEA5652350}"/>
              </a:ext>
            </a:extLst>
          </p:cNvPr>
          <p:cNvSpPr txBox="1"/>
          <p:nvPr/>
        </p:nvSpPr>
        <p:spPr>
          <a:xfrm>
            <a:off x="9408366" y="4287115"/>
            <a:ext cx="148406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de-DE" dirty="0"/>
              <a:t>Foto einfügen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5E65C95-34C3-C64A-86D5-4F7D8D80E8DE}"/>
              </a:ext>
            </a:extLst>
          </p:cNvPr>
          <p:cNvSpPr/>
          <p:nvPr/>
        </p:nvSpPr>
        <p:spPr>
          <a:xfrm>
            <a:off x="8904312" y="3144279"/>
            <a:ext cx="2376264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930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Leiters des Verwaltungsdienstes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C508486-9AE2-1741-836A-815B1881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2348880"/>
            <a:ext cx="10009112" cy="2160240"/>
          </a:xfrm>
        </p:spPr>
        <p:txBody>
          <a:bodyPr>
            <a:norm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Unterstützt den Feuerwehrkommandanten mit allen administrativen Aufgaben (Anmeldung von neuen Feuerwehrmitgliedern,..)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Führt Protokoll während den Sitzungen und Mitgliederversammlungen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Erstellt die Einladungen für diverse Feuerwehrveranstaltungen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Übernimmt die Einsatzverrechnung und Dokumentation</a:t>
            </a:r>
          </a:p>
        </p:txBody>
      </p:sp>
    </p:spTree>
    <p:extLst>
      <p:ext uri="{BB962C8B-B14F-4D97-AF65-F5344CB8AC3E}">
        <p14:creationId xmlns:p14="http://schemas.microsoft.com/office/powerpoint/2010/main" val="370316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dirty="0">
                <a:uFillTx/>
              </a:rPr>
              <a:t>Aufgaben des Verwaltungswart f. Administration</a:t>
            </a:r>
          </a:p>
        </p:txBody>
      </p:sp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492A8700-D08C-4E53-AE06-F228BE86404C}"/>
              </a:ext>
            </a:extLst>
          </p:cNvPr>
          <p:cNvSpPr txBox="1">
            <a:spLocks/>
          </p:cNvSpPr>
          <p:nvPr/>
        </p:nvSpPr>
        <p:spPr>
          <a:xfrm>
            <a:off x="623392" y="2348880"/>
            <a:ext cx="10009112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Unterstützt den Feuerwehrkommandanten bei der Öffentlichkeitsarbeit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Betreut die Homepage oder andere Sozial Media Accounts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Entwirft diverse Einladungen zu Festen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dirty="0"/>
              <a:t>Übernimmt die Pressebetreuung während dem Einsatz</a:t>
            </a:r>
          </a:p>
        </p:txBody>
      </p:sp>
    </p:spTree>
    <p:extLst>
      <p:ext uri="{BB962C8B-B14F-4D97-AF65-F5344CB8AC3E}">
        <p14:creationId xmlns:p14="http://schemas.microsoft.com/office/powerpoint/2010/main" val="353735886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Macintosh PowerPoint</Application>
  <PresentationFormat>Breitbild</PresentationFormat>
  <Paragraphs>227</Paragraphs>
  <Slides>34</Slides>
  <Notes>33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Arial</vt:lpstr>
      <vt:lpstr>Calibri</vt:lpstr>
      <vt:lpstr>Symbol</vt:lpstr>
      <vt:lpstr>Larissa-Design</vt:lpstr>
      <vt:lpstr>Dienstpostenplan der  Feuerwehr XY</vt:lpstr>
      <vt:lpstr>Feuerwehrkommando</vt:lpstr>
      <vt:lpstr>Erweitertes Feuerwehrkommando (ohne Stimmrecht)</vt:lpstr>
      <vt:lpstr>PowerPoint-Präsentation</vt:lpstr>
      <vt:lpstr>Aufgaben des Feuerwehrkommandanten</vt:lpstr>
      <vt:lpstr>Aufgaben des Feuerwehrkommandanten Stv.</vt:lpstr>
      <vt:lpstr>Verwaltung</vt:lpstr>
      <vt:lpstr>Aufgaben des Leiters des Verwaltungsdienstes</vt:lpstr>
      <vt:lpstr>Aufgaben des Verwaltungswart f. Administration</vt:lpstr>
      <vt:lpstr>Aufgaben des Verwaltungswart f. Finanzen</vt:lpstr>
      <vt:lpstr>Zugskommandanten</vt:lpstr>
      <vt:lpstr>Aufgaben des Zugskommandanten</vt:lpstr>
      <vt:lpstr>Gruppenkommandanten</vt:lpstr>
      <vt:lpstr>Gruppenkommandanten</vt:lpstr>
      <vt:lpstr>Aufgaben des Gruppenkommandanten</vt:lpstr>
      <vt:lpstr>Technischer Dienst</vt:lpstr>
      <vt:lpstr>Aufgaben des Leiters des technischen Dienstes</vt:lpstr>
      <vt:lpstr>Aufgaben des Gerätewarts</vt:lpstr>
      <vt:lpstr>Technischer Dienst</vt:lpstr>
      <vt:lpstr>Aufgaben Gerätewartes für Atemschutz</vt:lpstr>
      <vt:lpstr>Aufgaben des Gerätewartes für Funk</vt:lpstr>
      <vt:lpstr>Feuerwehrjugend</vt:lpstr>
      <vt:lpstr>Aufgaben des Feuerwehrjugendleiters</vt:lpstr>
      <vt:lpstr>Aufgaben des Feuerwehrjugendbetreuers</vt:lpstr>
      <vt:lpstr>BFKDO und LFK</vt:lpstr>
      <vt:lpstr>PowerPoint-Präsentation</vt:lpstr>
      <vt:lpstr>Aufgaben des Bezirksfeuerwehrkommandanten</vt:lpstr>
      <vt:lpstr>Aufgaben der Bezirksfeuerwehrjugendreferentin</vt:lpstr>
      <vt:lpstr>PowerPoint-Präsentation</vt:lpstr>
      <vt:lpstr>Aufgaben des Landesfeuerwehrkommandanten</vt:lpstr>
      <vt:lpstr>Aufgaben des Landesfeuerwehrjugendreferenten</vt:lpstr>
      <vt:lpstr>PowerPoint-Präsentation</vt:lpstr>
      <vt:lpstr>PowerPoint-Präsentation</vt:lpstr>
      <vt:lpstr>Aufgaben des Abschnittsfeuerwehrkommandanten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Unfallverhütung im Feuerwehrdienst</dc:title>
  <dc:creator>Hompasz Celine Nina Silvia</dc:creator>
  <cp:lastModifiedBy>Hompasz Celine</cp:lastModifiedBy>
  <cp:revision>62</cp:revision>
  <dcterms:created xsi:type="dcterms:W3CDTF">2020-04-25T13:33:32Z</dcterms:created>
  <dcterms:modified xsi:type="dcterms:W3CDTF">2020-11-10T20:36:04Z</dcterms:modified>
</cp:coreProperties>
</file>